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1.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27.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30.xml" ContentType="application/vnd.openxmlformats-officedocument.presentationml.slide+xml"/>
  <Override PartName="/ppt/notesSlides/notesSlide15.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6.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14.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slideMasters/slideMaster1.xml" ContentType="application/vnd.openxmlformats-officedocument.presentationml.slideMaster+xml"/>
  <Override PartName="/ppt/notesSlides/notesSlide9.xml" ContentType="application/vnd.openxmlformats-officedocument.presentationml.notesSlide+xml"/>
  <Override PartName="/ppt/notesSlides/notesSlide19.xml" ContentType="application/vnd.openxmlformats-officedocument.presentationml.notesSlide+xml"/>
  <Override PartName="/ppt/notesSlides/notesSlide8.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notesSlides/notesSlide7.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notesSlides/notesSlide4.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6.xml" ContentType="application/vnd.openxmlformats-officedocument.presentationml.notesSlide+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notesSlides/notesSlide3.xml" ContentType="application/vnd.openxmlformats-officedocument.presentationml.notesSlide+xml"/>
  <Override PartName="/ppt/slideLayouts/slideLayout2.xml" ContentType="application/vnd.openxmlformats-officedocument.presentationml.slideLayout+xml"/>
  <Override PartName="/ppt/notesSlides/notesSlide5.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98" r:id="rId1"/>
  </p:sldMasterIdLst>
  <p:notesMasterIdLst>
    <p:notesMasterId r:id="rId32"/>
  </p:notesMasterIdLst>
  <p:handoutMasterIdLst>
    <p:handoutMasterId r:id="rId33"/>
  </p:handoutMasterIdLst>
  <p:sldIdLst>
    <p:sldId id="474" r:id="rId2"/>
    <p:sldId id="473" r:id="rId3"/>
    <p:sldId id="475" r:id="rId4"/>
    <p:sldId id="472" r:id="rId5"/>
    <p:sldId id="478" r:id="rId6"/>
    <p:sldId id="482" r:id="rId7"/>
    <p:sldId id="483" r:id="rId8"/>
    <p:sldId id="486" r:id="rId9"/>
    <p:sldId id="479" r:id="rId10"/>
    <p:sldId id="487" r:id="rId11"/>
    <p:sldId id="484" r:id="rId12"/>
    <p:sldId id="476" r:id="rId13"/>
    <p:sldId id="491" r:id="rId14"/>
    <p:sldId id="493" r:id="rId15"/>
    <p:sldId id="490" r:id="rId16"/>
    <p:sldId id="494" r:id="rId17"/>
    <p:sldId id="492" r:id="rId18"/>
    <p:sldId id="489" r:id="rId19"/>
    <p:sldId id="488" r:id="rId20"/>
    <p:sldId id="499" r:id="rId21"/>
    <p:sldId id="498" r:id="rId22"/>
    <p:sldId id="497" r:id="rId23"/>
    <p:sldId id="496" r:id="rId24"/>
    <p:sldId id="495" r:id="rId25"/>
    <p:sldId id="500" r:id="rId26"/>
    <p:sldId id="506" r:id="rId27"/>
    <p:sldId id="507" r:id="rId28"/>
    <p:sldId id="504" r:id="rId29"/>
    <p:sldId id="508" r:id="rId30"/>
    <p:sldId id="509" r:id="rId31"/>
  </p:sldIdLst>
  <p:sldSz cx="9906000" cy="7056438"/>
  <p:notesSz cx="6858000" cy="9067800"/>
  <p:defaultTextStyle>
    <a:defPPr>
      <a:defRPr lang="ar-SA"/>
    </a:defPPr>
    <a:lvl1pPr algn="r" rtl="1" fontAlgn="base">
      <a:spcBef>
        <a:spcPct val="0"/>
      </a:spcBef>
      <a:spcAft>
        <a:spcPct val="0"/>
      </a:spcAft>
      <a:defRPr sz="1000" kern="1200">
        <a:solidFill>
          <a:schemeClr val="tx1"/>
        </a:solidFill>
        <a:latin typeface="Arial" pitchFamily="34" charset="0"/>
        <a:ea typeface="+mn-ea"/>
        <a:cs typeface="Arial" pitchFamily="34" charset="0"/>
      </a:defRPr>
    </a:lvl1pPr>
    <a:lvl2pPr marL="457200" algn="r" rtl="1" fontAlgn="base">
      <a:spcBef>
        <a:spcPct val="0"/>
      </a:spcBef>
      <a:spcAft>
        <a:spcPct val="0"/>
      </a:spcAft>
      <a:defRPr sz="1000" kern="1200">
        <a:solidFill>
          <a:schemeClr val="tx1"/>
        </a:solidFill>
        <a:latin typeface="Arial" pitchFamily="34" charset="0"/>
        <a:ea typeface="+mn-ea"/>
        <a:cs typeface="Arial" pitchFamily="34" charset="0"/>
      </a:defRPr>
    </a:lvl2pPr>
    <a:lvl3pPr marL="914400" algn="r" rtl="1" fontAlgn="base">
      <a:spcBef>
        <a:spcPct val="0"/>
      </a:spcBef>
      <a:spcAft>
        <a:spcPct val="0"/>
      </a:spcAft>
      <a:defRPr sz="1000"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sz="1000"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sz="1000" kern="1200">
        <a:solidFill>
          <a:schemeClr val="tx1"/>
        </a:solidFill>
        <a:latin typeface="Arial" pitchFamily="34" charset="0"/>
        <a:ea typeface="+mn-ea"/>
        <a:cs typeface="Arial" pitchFamily="34" charset="0"/>
      </a:defRPr>
    </a:lvl5pPr>
    <a:lvl6pPr marL="2286000" algn="r" defTabSz="914400" rtl="1" eaLnBrk="1" latinLnBrk="0" hangingPunct="1">
      <a:defRPr sz="1000" kern="1200">
        <a:solidFill>
          <a:schemeClr val="tx1"/>
        </a:solidFill>
        <a:latin typeface="Arial" pitchFamily="34" charset="0"/>
        <a:ea typeface="+mn-ea"/>
        <a:cs typeface="Arial" pitchFamily="34" charset="0"/>
      </a:defRPr>
    </a:lvl6pPr>
    <a:lvl7pPr marL="2743200" algn="r" defTabSz="914400" rtl="1" eaLnBrk="1" latinLnBrk="0" hangingPunct="1">
      <a:defRPr sz="1000" kern="1200">
        <a:solidFill>
          <a:schemeClr val="tx1"/>
        </a:solidFill>
        <a:latin typeface="Arial" pitchFamily="34" charset="0"/>
        <a:ea typeface="+mn-ea"/>
        <a:cs typeface="Arial" pitchFamily="34" charset="0"/>
      </a:defRPr>
    </a:lvl7pPr>
    <a:lvl8pPr marL="3200400" algn="r" defTabSz="914400" rtl="1" eaLnBrk="1" latinLnBrk="0" hangingPunct="1">
      <a:defRPr sz="1000" kern="1200">
        <a:solidFill>
          <a:schemeClr val="tx1"/>
        </a:solidFill>
        <a:latin typeface="Arial" pitchFamily="34" charset="0"/>
        <a:ea typeface="+mn-ea"/>
        <a:cs typeface="Arial" pitchFamily="34" charset="0"/>
      </a:defRPr>
    </a:lvl8pPr>
    <a:lvl9pPr marL="3657600" algn="r" defTabSz="914400" rtl="1" eaLnBrk="1" latinLnBrk="0" hangingPunct="1">
      <a:defRPr sz="1000"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993300"/>
    <a:srgbClr val="FFCCCC"/>
    <a:srgbClr val="FF5050"/>
    <a:srgbClr val="003300"/>
    <a:srgbClr val="FF33CC"/>
    <a:srgbClr val="FF9999"/>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aximized" horzBarState="maximized">
    <p:restoredLeft sz="84381" autoAdjust="0"/>
    <p:restoredTop sz="94664" autoAdjust="0"/>
  </p:normalViewPr>
  <p:slideViewPr>
    <p:cSldViewPr>
      <p:cViewPr>
        <p:scale>
          <a:sx n="100" d="100"/>
          <a:sy n="100" d="100"/>
        </p:scale>
        <p:origin x="-426" y="-150"/>
      </p:cViewPr>
      <p:guideLst>
        <p:guide orient="horz" pos="2223"/>
        <p:guide pos="3121"/>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 Id="rId9" Type="http://schemas.openxmlformats.org/officeDocument/2006/relationships/image" Target="../media/image5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 Id="rId4" Type="http://schemas.openxmlformats.org/officeDocument/2006/relationships/image" Target="../media/image6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68.wmf"/><Relationship Id="rId1" Type="http://schemas.openxmlformats.org/officeDocument/2006/relationships/image" Target="../media/image67.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 Id="rId4" Type="http://schemas.openxmlformats.org/officeDocument/2006/relationships/image" Target="../media/image78.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79.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81.wmf"/><Relationship Id="rId1" Type="http://schemas.openxmlformats.org/officeDocument/2006/relationships/image" Target="../media/image80.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 Id="rId4" Type="http://schemas.openxmlformats.org/officeDocument/2006/relationships/image" Target="../media/image88.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89.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90.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92.wmf"/><Relationship Id="rId1" Type="http://schemas.openxmlformats.org/officeDocument/2006/relationships/image" Target="../media/image91.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95.wmf"/><Relationship Id="rId2" Type="http://schemas.openxmlformats.org/officeDocument/2006/relationships/image" Target="../media/image94.wmf"/><Relationship Id="rId1" Type="http://schemas.openxmlformats.org/officeDocument/2006/relationships/image" Target="../media/image93.wmf"/><Relationship Id="rId5" Type="http://schemas.openxmlformats.org/officeDocument/2006/relationships/image" Target="../media/image97.wmf"/><Relationship Id="rId4" Type="http://schemas.openxmlformats.org/officeDocument/2006/relationships/image" Target="../media/image96.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99.wmf"/><Relationship Id="rId1" Type="http://schemas.openxmlformats.org/officeDocument/2006/relationships/image" Target="../media/image98.wmf"/></Relationships>
</file>

<file path=ppt/drawings/_rels/vmlDrawing26.vml.rels><?xml version="1.0" encoding="UTF-8" standalone="yes"?>
<Relationships xmlns="http://schemas.openxmlformats.org/package/2006/relationships"><Relationship Id="rId8" Type="http://schemas.openxmlformats.org/officeDocument/2006/relationships/image" Target="../media/image108.wmf"/><Relationship Id="rId13" Type="http://schemas.openxmlformats.org/officeDocument/2006/relationships/image" Target="../media/image113.wmf"/><Relationship Id="rId3" Type="http://schemas.openxmlformats.org/officeDocument/2006/relationships/image" Target="../media/image103.wmf"/><Relationship Id="rId7" Type="http://schemas.openxmlformats.org/officeDocument/2006/relationships/image" Target="../media/image107.wmf"/><Relationship Id="rId12" Type="http://schemas.openxmlformats.org/officeDocument/2006/relationships/image" Target="../media/image112.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11" Type="http://schemas.openxmlformats.org/officeDocument/2006/relationships/image" Target="../media/image111.wmf"/><Relationship Id="rId5" Type="http://schemas.openxmlformats.org/officeDocument/2006/relationships/image" Target="../media/image105.wmf"/><Relationship Id="rId10" Type="http://schemas.openxmlformats.org/officeDocument/2006/relationships/image" Target="../media/image110.wmf"/><Relationship Id="rId4" Type="http://schemas.openxmlformats.org/officeDocument/2006/relationships/image" Target="../media/image104.wmf"/><Relationship Id="rId9" Type="http://schemas.openxmlformats.org/officeDocument/2006/relationships/image" Target="../media/image10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4" Type="http://schemas.openxmlformats.org/officeDocument/2006/relationships/image" Target="../media/image4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3887788" y="0"/>
            <a:ext cx="2970212"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17411" name="Rectangle 3"/>
          <p:cNvSpPr>
            <a:spLocks noGrp="1" noChangeArrowheads="1"/>
          </p:cNvSpPr>
          <p:nvPr>
            <p:ph type="dt" sz="quarter" idx="1"/>
          </p:nvPr>
        </p:nvSpPr>
        <p:spPr bwMode="auto">
          <a:xfrm>
            <a:off x="1588" y="0"/>
            <a:ext cx="2970212"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cs typeface="Arial" charset="0"/>
              </a:defRPr>
            </a:lvl1pPr>
          </a:lstStyle>
          <a:p>
            <a:pPr>
              <a:defRPr/>
            </a:pPr>
            <a:endParaRPr lang="en-US"/>
          </a:p>
        </p:txBody>
      </p:sp>
      <p:sp>
        <p:nvSpPr>
          <p:cNvPr id="17412" name="Rectangle 4"/>
          <p:cNvSpPr>
            <a:spLocks noGrp="1" noChangeArrowheads="1"/>
          </p:cNvSpPr>
          <p:nvPr>
            <p:ph type="ftr" sz="quarter" idx="2"/>
          </p:nvPr>
        </p:nvSpPr>
        <p:spPr bwMode="auto">
          <a:xfrm>
            <a:off x="3887788" y="8613775"/>
            <a:ext cx="2970212"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17413" name="Rectangle 5"/>
          <p:cNvSpPr>
            <a:spLocks noGrp="1" noChangeArrowheads="1"/>
          </p:cNvSpPr>
          <p:nvPr>
            <p:ph type="sldNum" sz="quarter" idx="3"/>
          </p:nvPr>
        </p:nvSpPr>
        <p:spPr bwMode="auto">
          <a:xfrm>
            <a:off x="1588" y="8613775"/>
            <a:ext cx="2970212"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cs typeface="Arial" charset="0"/>
              </a:defRPr>
            </a:lvl1pPr>
          </a:lstStyle>
          <a:p>
            <a:pPr>
              <a:defRPr/>
            </a:pPr>
            <a:fld id="{EEB7F11F-8C72-4D7F-862C-EEC9F282412D}" type="slidenum">
              <a:rPr lang="ar-SA"/>
              <a:pPr>
                <a:defRPr/>
              </a:pPr>
              <a:t>‹#›</a:t>
            </a:fld>
            <a:endParaRPr lang="en-US"/>
          </a:p>
        </p:txBody>
      </p:sp>
    </p:spTree>
    <p:extLst>
      <p:ext uri="{BB962C8B-B14F-4D97-AF65-F5344CB8AC3E}">
        <p14:creationId xmlns:p14="http://schemas.microsoft.com/office/powerpoint/2010/main" val="3602123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3887788" y="0"/>
            <a:ext cx="2970212"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12291" name="Rectangle 3"/>
          <p:cNvSpPr>
            <a:spLocks noGrp="1" noChangeArrowheads="1"/>
          </p:cNvSpPr>
          <p:nvPr>
            <p:ph type="dt" idx="1"/>
          </p:nvPr>
        </p:nvSpPr>
        <p:spPr bwMode="auto">
          <a:xfrm>
            <a:off x="1588" y="0"/>
            <a:ext cx="2970212" cy="454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cs typeface="Arial" charset="0"/>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1042988" y="679450"/>
            <a:ext cx="4772025" cy="3400425"/>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685800" y="4306888"/>
            <a:ext cx="5486400" cy="40814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noProof="0" smtClean="0"/>
              <a:t>انقر لتحرير أنماط النص الرئيسي</a:t>
            </a:r>
          </a:p>
          <a:p>
            <a:pPr lvl="1"/>
            <a:r>
              <a:rPr lang="ar-SA" noProof="0" smtClean="0"/>
              <a:t>المستوى الثاني</a:t>
            </a:r>
          </a:p>
          <a:p>
            <a:pPr lvl="2"/>
            <a:r>
              <a:rPr lang="ar-SA" noProof="0" smtClean="0"/>
              <a:t>المستوى الثالث</a:t>
            </a:r>
          </a:p>
          <a:p>
            <a:pPr lvl="3"/>
            <a:r>
              <a:rPr lang="ar-SA" noProof="0" smtClean="0"/>
              <a:t>المستوى الرابع</a:t>
            </a:r>
          </a:p>
          <a:p>
            <a:pPr lvl="4"/>
            <a:r>
              <a:rPr lang="ar-SA" noProof="0" smtClean="0"/>
              <a:t>المستوى الخامس</a:t>
            </a:r>
          </a:p>
        </p:txBody>
      </p:sp>
      <p:sp>
        <p:nvSpPr>
          <p:cNvPr id="12294" name="Rectangle 6"/>
          <p:cNvSpPr>
            <a:spLocks noGrp="1" noChangeArrowheads="1"/>
          </p:cNvSpPr>
          <p:nvPr>
            <p:ph type="ftr" sz="quarter" idx="4"/>
          </p:nvPr>
        </p:nvSpPr>
        <p:spPr bwMode="auto">
          <a:xfrm>
            <a:off x="3887788" y="8613775"/>
            <a:ext cx="2970212"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12295" name="Rectangle 7"/>
          <p:cNvSpPr>
            <a:spLocks noGrp="1" noChangeArrowheads="1"/>
          </p:cNvSpPr>
          <p:nvPr>
            <p:ph type="sldNum" sz="quarter" idx="5"/>
          </p:nvPr>
        </p:nvSpPr>
        <p:spPr bwMode="auto">
          <a:xfrm>
            <a:off x="1588" y="8613775"/>
            <a:ext cx="2970212"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cs typeface="Arial" charset="0"/>
              </a:defRPr>
            </a:lvl1pPr>
          </a:lstStyle>
          <a:p>
            <a:pPr>
              <a:defRPr/>
            </a:pPr>
            <a:fld id="{91672325-46F2-4902-B875-546F187C4676}" type="slidenum">
              <a:rPr lang="ar-SA"/>
              <a:pPr>
                <a:defRPr/>
              </a:pPr>
              <a:t>‹#›</a:t>
            </a:fld>
            <a:endParaRPr lang="en-US"/>
          </a:p>
        </p:txBody>
      </p:sp>
    </p:spTree>
    <p:extLst>
      <p:ext uri="{BB962C8B-B14F-4D97-AF65-F5344CB8AC3E}">
        <p14:creationId xmlns:p14="http://schemas.microsoft.com/office/powerpoint/2010/main" val="3832400815"/>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35844" name="Slide Number Placeholder 3"/>
          <p:cNvSpPr>
            <a:spLocks noGrp="1"/>
          </p:cNvSpPr>
          <p:nvPr>
            <p:ph type="sldNum" sz="quarter" idx="5"/>
          </p:nvPr>
        </p:nvSpPr>
        <p:spPr>
          <a:noFill/>
        </p:spPr>
        <p:txBody>
          <a:bodyPr/>
          <a:lstStyle/>
          <a:p>
            <a:fld id="{32C9FF2C-B046-4F32-892C-7C0B78223590}" type="slidenum">
              <a:rPr lang="ar-SA" smtClean="0">
                <a:latin typeface="Arial" pitchFamily="34" charset="0"/>
                <a:cs typeface="Arial" pitchFamily="34" charset="0"/>
              </a:rPr>
              <a:pPr/>
              <a:t>1</a:t>
            </a:fld>
            <a:endParaRPr lang="en-US" dirty="0" smtClean="0">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ar-YE" smtClean="0">
              <a:latin typeface="Arial" pitchFamily="34" charset="0"/>
              <a:cs typeface="Arial" pitchFamily="34" charset="0"/>
            </a:endParaRPr>
          </a:p>
        </p:txBody>
      </p:sp>
      <p:sp>
        <p:nvSpPr>
          <p:cNvPr id="46084" name="Slide Number Placeholder 3"/>
          <p:cNvSpPr>
            <a:spLocks noGrp="1"/>
          </p:cNvSpPr>
          <p:nvPr>
            <p:ph type="sldNum" sz="quarter" idx="5"/>
          </p:nvPr>
        </p:nvSpPr>
        <p:spPr>
          <a:noFill/>
        </p:spPr>
        <p:txBody>
          <a:bodyPr/>
          <a:lstStyle/>
          <a:p>
            <a:fld id="{BA44D6C6-BD3E-466E-88D7-62CB68D5CDA2}" type="slidenum">
              <a:rPr lang="ar-SA" smtClean="0">
                <a:latin typeface="Arial" pitchFamily="34" charset="0"/>
                <a:cs typeface="Arial" pitchFamily="34" charset="0"/>
              </a:rPr>
              <a:pPr/>
              <a:t>10</a:t>
            </a:fld>
            <a:endParaRPr lang="en-US" smtClean="0">
              <a:latin typeface="Arial" pitchFamily="34"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47108" name="Slide Number Placeholder 3"/>
          <p:cNvSpPr>
            <a:spLocks noGrp="1"/>
          </p:cNvSpPr>
          <p:nvPr>
            <p:ph type="sldNum" sz="quarter" idx="5"/>
          </p:nvPr>
        </p:nvSpPr>
        <p:spPr>
          <a:noFill/>
        </p:spPr>
        <p:txBody>
          <a:bodyPr/>
          <a:lstStyle/>
          <a:p>
            <a:fld id="{99E85290-EEA9-4E11-B039-445EBAF35BC9}" type="slidenum">
              <a:rPr lang="ar-SA" smtClean="0">
                <a:latin typeface="Arial" pitchFamily="34" charset="0"/>
                <a:cs typeface="Arial" pitchFamily="34" charset="0"/>
              </a:rPr>
              <a:pPr/>
              <a:t>11</a:t>
            </a:fld>
            <a:endParaRPr lang="en-US" dirty="0" smtClean="0">
              <a:latin typeface="Arial" pitchFamily="34" charset="0"/>
              <a:cs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48132" name="Slide Number Placeholder 3"/>
          <p:cNvSpPr>
            <a:spLocks noGrp="1"/>
          </p:cNvSpPr>
          <p:nvPr>
            <p:ph type="sldNum" sz="quarter" idx="5"/>
          </p:nvPr>
        </p:nvSpPr>
        <p:spPr>
          <a:noFill/>
        </p:spPr>
        <p:txBody>
          <a:bodyPr/>
          <a:lstStyle/>
          <a:p>
            <a:fld id="{36FFE4C0-AD2A-49B6-957D-1121644D8FD2}" type="slidenum">
              <a:rPr lang="ar-SA" smtClean="0">
                <a:latin typeface="Arial" pitchFamily="34" charset="0"/>
                <a:cs typeface="Arial" pitchFamily="34" charset="0"/>
              </a:rPr>
              <a:pPr/>
              <a:t>12</a:t>
            </a:fld>
            <a:endParaRPr lang="en-US" dirty="0" smtClean="0">
              <a:latin typeface="Arial" pitchFamily="34" charset="0"/>
              <a:cs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49156" name="Slide Number Placeholder 3"/>
          <p:cNvSpPr>
            <a:spLocks noGrp="1"/>
          </p:cNvSpPr>
          <p:nvPr>
            <p:ph type="sldNum" sz="quarter" idx="5"/>
          </p:nvPr>
        </p:nvSpPr>
        <p:spPr>
          <a:noFill/>
        </p:spPr>
        <p:txBody>
          <a:bodyPr/>
          <a:lstStyle/>
          <a:p>
            <a:fld id="{76062FCE-25EF-4EEE-B6A9-D8DB27BF1297}" type="slidenum">
              <a:rPr lang="ar-SA" smtClean="0">
                <a:latin typeface="Arial" pitchFamily="34" charset="0"/>
                <a:cs typeface="Arial" pitchFamily="34" charset="0"/>
              </a:rPr>
              <a:pPr/>
              <a:t>13</a:t>
            </a:fld>
            <a:endParaRPr lang="en-US" dirty="0" smtClean="0">
              <a:latin typeface="Arial" pitchFamily="34" charset="0"/>
              <a:cs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50180" name="Slide Number Placeholder 3"/>
          <p:cNvSpPr>
            <a:spLocks noGrp="1"/>
          </p:cNvSpPr>
          <p:nvPr>
            <p:ph type="sldNum" sz="quarter" idx="5"/>
          </p:nvPr>
        </p:nvSpPr>
        <p:spPr>
          <a:noFill/>
        </p:spPr>
        <p:txBody>
          <a:bodyPr/>
          <a:lstStyle/>
          <a:p>
            <a:fld id="{FAA4F1DB-32C3-46C5-87CA-1C3A9C44D78D}" type="slidenum">
              <a:rPr lang="ar-SA" smtClean="0">
                <a:latin typeface="Arial" pitchFamily="34" charset="0"/>
                <a:cs typeface="Arial" pitchFamily="34" charset="0"/>
              </a:rPr>
              <a:pPr/>
              <a:t>14</a:t>
            </a:fld>
            <a:endParaRPr lang="en-US" dirty="0" smtClean="0">
              <a:latin typeface="Arial" pitchFamily="34" charset="0"/>
              <a:cs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51204" name="Slide Number Placeholder 3"/>
          <p:cNvSpPr>
            <a:spLocks noGrp="1"/>
          </p:cNvSpPr>
          <p:nvPr>
            <p:ph type="sldNum" sz="quarter" idx="5"/>
          </p:nvPr>
        </p:nvSpPr>
        <p:spPr>
          <a:noFill/>
        </p:spPr>
        <p:txBody>
          <a:bodyPr/>
          <a:lstStyle/>
          <a:p>
            <a:fld id="{EDD3A603-46B4-4E04-A648-EC94F32D7FD6}" type="slidenum">
              <a:rPr lang="ar-SA" smtClean="0">
                <a:latin typeface="Arial" pitchFamily="34" charset="0"/>
                <a:cs typeface="Arial" pitchFamily="34" charset="0"/>
              </a:rPr>
              <a:pPr/>
              <a:t>15</a:t>
            </a:fld>
            <a:endParaRPr lang="en-US" dirty="0" smtClean="0">
              <a:latin typeface="Arial" pitchFamily="34" charset="0"/>
              <a:cs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52228" name="Slide Number Placeholder 3"/>
          <p:cNvSpPr>
            <a:spLocks noGrp="1"/>
          </p:cNvSpPr>
          <p:nvPr>
            <p:ph type="sldNum" sz="quarter" idx="5"/>
          </p:nvPr>
        </p:nvSpPr>
        <p:spPr>
          <a:noFill/>
        </p:spPr>
        <p:txBody>
          <a:bodyPr/>
          <a:lstStyle/>
          <a:p>
            <a:fld id="{23627B0D-F2AE-4386-B9A9-B7AC4A66FACE}" type="slidenum">
              <a:rPr lang="ar-SA" smtClean="0">
                <a:latin typeface="Arial" pitchFamily="34" charset="0"/>
                <a:cs typeface="Arial" pitchFamily="34" charset="0"/>
              </a:rPr>
              <a:pPr/>
              <a:t>16</a:t>
            </a:fld>
            <a:endParaRPr lang="en-US" dirty="0" smtClean="0">
              <a:latin typeface="Arial" pitchFamily="34" charset="0"/>
              <a:cs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53252" name="Slide Number Placeholder 3"/>
          <p:cNvSpPr>
            <a:spLocks noGrp="1"/>
          </p:cNvSpPr>
          <p:nvPr>
            <p:ph type="sldNum" sz="quarter" idx="5"/>
          </p:nvPr>
        </p:nvSpPr>
        <p:spPr>
          <a:noFill/>
        </p:spPr>
        <p:txBody>
          <a:bodyPr/>
          <a:lstStyle/>
          <a:p>
            <a:fld id="{7FBCAECE-8352-4991-B541-2D4799A48574}" type="slidenum">
              <a:rPr lang="ar-SA" smtClean="0">
                <a:latin typeface="Arial" pitchFamily="34" charset="0"/>
                <a:cs typeface="Arial" pitchFamily="34" charset="0"/>
              </a:rPr>
              <a:pPr/>
              <a:t>17</a:t>
            </a:fld>
            <a:endParaRPr lang="en-US" dirty="0" smtClean="0">
              <a:latin typeface="Arial" pitchFamily="34" charset="0"/>
              <a:cs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54276" name="Slide Number Placeholder 3"/>
          <p:cNvSpPr>
            <a:spLocks noGrp="1"/>
          </p:cNvSpPr>
          <p:nvPr>
            <p:ph type="sldNum" sz="quarter" idx="5"/>
          </p:nvPr>
        </p:nvSpPr>
        <p:spPr>
          <a:noFill/>
        </p:spPr>
        <p:txBody>
          <a:bodyPr/>
          <a:lstStyle/>
          <a:p>
            <a:fld id="{BAB42FF1-E0BC-4CA4-A711-75352E1863EB}" type="slidenum">
              <a:rPr lang="ar-SA" smtClean="0">
                <a:latin typeface="Arial" pitchFamily="34" charset="0"/>
                <a:cs typeface="Arial" pitchFamily="34" charset="0"/>
              </a:rPr>
              <a:pPr/>
              <a:t>18</a:t>
            </a:fld>
            <a:endParaRPr lang="en-US" dirty="0" smtClean="0">
              <a:latin typeface="Arial" pitchFamily="34" charset="0"/>
              <a:cs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55300" name="Slide Number Placeholder 3"/>
          <p:cNvSpPr>
            <a:spLocks noGrp="1"/>
          </p:cNvSpPr>
          <p:nvPr>
            <p:ph type="sldNum" sz="quarter" idx="5"/>
          </p:nvPr>
        </p:nvSpPr>
        <p:spPr>
          <a:noFill/>
        </p:spPr>
        <p:txBody>
          <a:bodyPr/>
          <a:lstStyle/>
          <a:p>
            <a:fld id="{56977817-3BE3-4944-AA7F-7B925F15A93D}" type="slidenum">
              <a:rPr lang="ar-SA" smtClean="0">
                <a:latin typeface="Arial" pitchFamily="34" charset="0"/>
                <a:cs typeface="Arial" pitchFamily="34" charset="0"/>
              </a:rPr>
              <a:pPr/>
              <a:t>19</a:t>
            </a:fld>
            <a:endParaRPr lang="en-US" dirty="0"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36868" name="Slide Number Placeholder 3"/>
          <p:cNvSpPr>
            <a:spLocks noGrp="1"/>
          </p:cNvSpPr>
          <p:nvPr>
            <p:ph type="sldNum" sz="quarter" idx="5"/>
          </p:nvPr>
        </p:nvSpPr>
        <p:spPr>
          <a:noFill/>
        </p:spPr>
        <p:txBody>
          <a:bodyPr/>
          <a:lstStyle/>
          <a:p>
            <a:fld id="{9FAF864C-FCEC-4D65-B5BA-F3D981256DE6}" type="slidenum">
              <a:rPr lang="ar-SA" smtClean="0">
                <a:latin typeface="Arial" pitchFamily="34" charset="0"/>
                <a:cs typeface="Arial" pitchFamily="34" charset="0"/>
              </a:rPr>
              <a:pPr/>
              <a:t>2</a:t>
            </a:fld>
            <a:endParaRPr lang="en-US" smtClean="0">
              <a:latin typeface="Arial" pitchFamily="34" charset="0"/>
              <a:cs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56324" name="Slide Number Placeholder 3"/>
          <p:cNvSpPr>
            <a:spLocks noGrp="1"/>
          </p:cNvSpPr>
          <p:nvPr>
            <p:ph type="sldNum" sz="quarter" idx="5"/>
          </p:nvPr>
        </p:nvSpPr>
        <p:spPr>
          <a:noFill/>
        </p:spPr>
        <p:txBody>
          <a:bodyPr/>
          <a:lstStyle/>
          <a:p>
            <a:fld id="{59CB53AD-1DB3-4833-9252-0B2936498D96}" type="slidenum">
              <a:rPr lang="ar-SA" smtClean="0">
                <a:latin typeface="Arial" pitchFamily="34" charset="0"/>
                <a:cs typeface="Arial" pitchFamily="34" charset="0"/>
              </a:rPr>
              <a:pPr/>
              <a:t>20</a:t>
            </a:fld>
            <a:endParaRPr lang="en-US" dirty="0" smtClean="0">
              <a:latin typeface="Arial" pitchFamily="34" charset="0"/>
              <a:cs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57348" name="Slide Number Placeholder 3"/>
          <p:cNvSpPr>
            <a:spLocks noGrp="1"/>
          </p:cNvSpPr>
          <p:nvPr>
            <p:ph type="sldNum" sz="quarter" idx="5"/>
          </p:nvPr>
        </p:nvSpPr>
        <p:spPr>
          <a:noFill/>
        </p:spPr>
        <p:txBody>
          <a:bodyPr/>
          <a:lstStyle/>
          <a:p>
            <a:fld id="{00F8F060-9DC8-429A-99A3-688BDEACBC6C}" type="slidenum">
              <a:rPr lang="ar-SA" smtClean="0">
                <a:latin typeface="Arial" pitchFamily="34" charset="0"/>
                <a:cs typeface="Arial" pitchFamily="34" charset="0"/>
              </a:rPr>
              <a:pPr/>
              <a:t>21</a:t>
            </a:fld>
            <a:endParaRPr lang="en-US" dirty="0" smtClean="0">
              <a:latin typeface="Arial" pitchFamily="34" charset="0"/>
              <a:cs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58372" name="Slide Number Placeholder 3"/>
          <p:cNvSpPr>
            <a:spLocks noGrp="1"/>
          </p:cNvSpPr>
          <p:nvPr>
            <p:ph type="sldNum" sz="quarter" idx="5"/>
          </p:nvPr>
        </p:nvSpPr>
        <p:spPr>
          <a:noFill/>
        </p:spPr>
        <p:txBody>
          <a:bodyPr/>
          <a:lstStyle/>
          <a:p>
            <a:fld id="{007C19D6-77FB-4BC0-9A6E-ADB968646F24}" type="slidenum">
              <a:rPr lang="ar-SA" smtClean="0">
                <a:latin typeface="Arial" pitchFamily="34" charset="0"/>
                <a:cs typeface="Arial" pitchFamily="34" charset="0"/>
              </a:rPr>
              <a:pPr/>
              <a:t>22</a:t>
            </a:fld>
            <a:endParaRPr lang="en-US" dirty="0" smtClean="0">
              <a:latin typeface="Arial" pitchFamily="34" charset="0"/>
              <a:cs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59396" name="Slide Number Placeholder 3"/>
          <p:cNvSpPr>
            <a:spLocks noGrp="1"/>
          </p:cNvSpPr>
          <p:nvPr>
            <p:ph type="sldNum" sz="quarter" idx="5"/>
          </p:nvPr>
        </p:nvSpPr>
        <p:spPr>
          <a:noFill/>
        </p:spPr>
        <p:txBody>
          <a:bodyPr/>
          <a:lstStyle/>
          <a:p>
            <a:fld id="{93DF90BB-C30B-4193-9817-3E7B305AF756}" type="slidenum">
              <a:rPr lang="ar-SA" smtClean="0">
                <a:latin typeface="Arial" pitchFamily="34" charset="0"/>
                <a:cs typeface="Arial" pitchFamily="34" charset="0"/>
              </a:rPr>
              <a:pPr/>
              <a:t>23</a:t>
            </a:fld>
            <a:endParaRPr lang="en-US" dirty="0" smtClean="0">
              <a:latin typeface="Arial" pitchFamily="34" charset="0"/>
              <a:cs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ar-YE" smtClean="0">
              <a:latin typeface="Arial" pitchFamily="34" charset="0"/>
              <a:cs typeface="Arial" pitchFamily="34" charset="0"/>
            </a:endParaRPr>
          </a:p>
        </p:txBody>
      </p:sp>
      <p:sp>
        <p:nvSpPr>
          <p:cNvPr id="60420" name="Slide Number Placeholder 3"/>
          <p:cNvSpPr>
            <a:spLocks noGrp="1"/>
          </p:cNvSpPr>
          <p:nvPr>
            <p:ph type="sldNum" sz="quarter" idx="5"/>
          </p:nvPr>
        </p:nvSpPr>
        <p:spPr>
          <a:noFill/>
        </p:spPr>
        <p:txBody>
          <a:bodyPr/>
          <a:lstStyle/>
          <a:p>
            <a:fld id="{7D83696D-B1D3-4B12-810B-1187528E1CC6}" type="slidenum">
              <a:rPr lang="ar-SA" smtClean="0">
                <a:latin typeface="Arial" pitchFamily="34" charset="0"/>
                <a:cs typeface="Arial" pitchFamily="34" charset="0"/>
              </a:rPr>
              <a:pPr/>
              <a:t>24</a:t>
            </a:fld>
            <a:endParaRPr lang="en-US" smtClean="0">
              <a:latin typeface="Arial" pitchFamily="34" charset="0"/>
              <a:cs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ar-YE" smtClean="0">
              <a:latin typeface="Arial" pitchFamily="34" charset="0"/>
              <a:cs typeface="Arial" pitchFamily="34" charset="0"/>
            </a:endParaRPr>
          </a:p>
        </p:txBody>
      </p:sp>
      <p:sp>
        <p:nvSpPr>
          <p:cNvPr id="61444" name="Slide Number Placeholder 3"/>
          <p:cNvSpPr>
            <a:spLocks noGrp="1"/>
          </p:cNvSpPr>
          <p:nvPr>
            <p:ph type="sldNum" sz="quarter" idx="5"/>
          </p:nvPr>
        </p:nvSpPr>
        <p:spPr>
          <a:noFill/>
        </p:spPr>
        <p:txBody>
          <a:bodyPr/>
          <a:lstStyle/>
          <a:p>
            <a:fld id="{7141ED83-587D-42C1-928E-9730054CAADB}" type="slidenum">
              <a:rPr lang="ar-SA" smtClean="0">
                <a:latin typeface="Arial" pitchFamily="34" charset="0"/>
                <a:cs typeface="Arial" pitchFamily="34" charset="0"/>
              </a:rPr>
              <a:pPr/>
              <a:t>25</a:t>
            </a:fld>
            <a:endParaRPr lang="en-US" smtClean="0">
              <a:latin typeface="Arial" pitchFamily="34" charset="0"/>
              <a:cs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ar-YE" smtClean="0">
              <a:latin typeface="Arial" pitchFamily="34" charset="0"/>
              <a:cs typeface="Arial" pitchFamily="34" charset="0"/>
            </a:endParaRPr>
          </a:p>
        </p:txBody>
      </p:sp>
      <p:sp>
        <p:nvSpPr>
          <p:cNvPr id="62468" name="Slide Number Placeholder 3"/>
          <p:cNvSpPr>
            <a:spLocks noGrp="1"/>
          </p:cNvSpPr>
          <p:nvPr>
            <p:ph type="sldNum" sz="quarter" idx="5"/>
          </p:nvPr>
        </p:nvSpPr>
        <p:spPr>
          <a:noFill/>
        </p:spPr>
        <p:txBody>
          <a:bodyPr/>
          <a:lstStyle/>
          <a:p>
            <a:fld id="{0FEC7B2A-1A03-4833-AC4D-125473CF871E}" type="slidenum">
              <a:rPr lang="ar-SA" smtClean="0">
                <a:latin typeface="Arial" pitchFamily="34" charset="0"/>
                <a:cs typeface="Arial" pitchFamily="34" charset="0"/>
              </a:rPr>
              <a:pPr/>
              <a:t>26</a:t>
            </a:fld>
            <a:endParaRPr lang="en-US" smtClean="0">
              <a:latin typeface="Arial" pitchFamily="34" charset="0"/>
              <a:cs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ar-YE" smtClean="0">
              <a:latin typeface="Arial" pitchFamily="34" charset="0"/>
              <a:cs typeface="Arial" pitchFamily="34" charset="0"/>
            </a:endParaRPr>
          </a:p>
        </p:txBody>
      </p:sp>
      <p:sp>
        <p:nvSpPr>
          <p:cNvPr id="63492" name="Slide Number Placeholder 3"/>
          <p:cNvSpPr>
            <a:spLocks noGrp="1"/>
          </p:cNvSpPr>
          <p:nvPr>
            <p:ph type="sldNum" sz="quarter" idx="5"/>
          </p:nvPr>
        </p:nvSpPr>
        <p:spPr>
          <a:noFill/>
        </p:spPr>
        <p:txBody>
          <a:bodyPr/>
          <a:lstStyle/>
          <a:p>
            <a:fld id="{C4D01954-01BB-4CCD-A59F-717194F1F9B1}" type="slidenum">
              <a:rPr lang="ar-SA" smtClean="0">
                <a:latin typeface="Arial" pitchFamily="34" charset="0"/>
                <a:cs typeface="Arial" pitchFamily="34" charset="0"/>
              </a:rPr>
              <a:pPr/>
              <a:t>27</a:t>
            </a:fld>
            <a:endParaRPr lang="en-US" smtClean="0">
              <a:latin typeface="Arial" pitchFamily="34" charset="0"/>
              <a:cs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ar-YE" smtClean="0">
              <a:latin typeface="Arial" pitchFamily="34" charset="0"/>
              <a:cs typeface="Arial" pitchFamily="34" charset="0"/>
            </a:endParaRPr>
          </a:p>
        </p:txBody>
      </p:sp>
      <p:sp>
        <p:nvSpPr>
          <p:cNvPr id="64516" name="Slide Number Placeholder 3"/>
          <p:cNvSpPr>
            <a:spLocks noGrp="1"/>
          </p:cNvSpPr>
          <p:nvPr>
            <p:ph type="sldNum" sz="quarter" idx="5"/>
          </p:nvPr>
        </p:nvSpPr>
        <p:spPr>
          <a:noFill/>
        </p:spPr>
        <p:txBody>
          <a:bodyPr/>
          <a:lstStyle/>
          <a:p>
            <a:fld id="{11105B4D-DECD-450C-947D-FC3A063C062C}" type="slidenum">
              <a:rPr lang="ar-SA" smtClean="0">
                <a:latin typeface="Arial" pitchFamily="34" charset="0"/>
                <a:cs typeface="Arial" pitchFamily="34" charset="0"/>
              </a:rPr>
              <a:pPr/>
              <a:t>28</a:t>
            </a:fld>
            <a:endParaRPr lang="en-US" smtClean="0">
              <a:latin typeface="Arial" pitchFamily="34" charset="0"/>
              <a:cs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F4886049-527E-4B23-8C18-8D2BAB50B4A8}" type="slidenum">
              <a:rPr lang="ar-SA" smtClean="0">
                <a:latin typeface="Arial" pitchFamily="34" charset="0"/>
                <a:cs typeface="Arial" pitchFamily="34" charset="0"/>
              </a:rPr>
              <a:pPr/>
              <a:t>29</a:t>
            </a:fld>
            <a:endParaRPr lang="en-US" smtClean="0">
              <a:latin typeface="Arial" pitchFamily="34" charset="0"/>
              <a:cs typeface="Arial" pitchFamily="34"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ar-YE" smtClean="0">
              <a:latin typeface="Arial" pitchFamily="34" charset="0"/>
              <a:cs typeface="Arial" pitchFamily="34" charset="0"/>
            </a:endParaRPr>
          </a:p>
        </p:txBody>
      </p:sp>
      <p:sp>
        <p:nvSpPr>
          <p:cNvPr id="37892" name="Slide Number Placeholder 3"/>
          <p:cNvSpPr>
            <a:spLocks noGrp="1"/>
          </p:cNvSpPr>
          <p:nvPr>
            <p:ph type="sldNum" sz="quarter" idx="5"/>
          </p:nvPr>
        </p:nvSpPr>
        <p:spPr>
          <a:noFill/>
        </p:spPr>
        <p:txBody>
          <a:bodyPr/>
          <a:lstStyle/>
          <a:p>
            <a:fld id="{A5B524D8-3B94-4253-9ADF-626133A6EF12}" type="slidenum">
              <a:rPr lang="ar-SA" smtClean="0">
                <a:latin typeface="Arial" pitchFamily="34" charset="0"/>
                <a:cs typeface="Arial" pitchFamily="34" charset="0"/>
              </a:rPr>
              <a:pPr/>
              <a:t>3</a:t>
            </a:fld>
            <a:endParaRPr lang="en-US" smtClean="0">
              <a:latin typeface="Arial" pitchFamily="34" charset="0"/>
              <a:cs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ar-YE" smtClean="0">
              <a:latin typeface="Arial" pitchFamily="34" charset="0"/>
              <a:cs typeface="Arial" pitchFamily="34" charset="0"/>
            </a:endParaRPr>
          </a:p>
        </p:txBody>
      </p:sp>
      <p:sp>
        <p:nvSpPr>
          <p:cNvPr id="66564" name="Slide Number Placeholder 3"/>
          <p:cNvSpPr>
            <a:spLocks noGrp="1"/>
          </p:cNvSpPr>
          <p:nvPr>
            <p:ph type="sldNum" sz="quarter" idx="5"/>
          </p:nvPr>
        </p:nvSpPr>
        <p:spPr>
          <a:noFill/>
        </p:spPr>
        <p:txBody>
          <a:bodyPr/>
          <a:lstStyle/>
          <a:p>
            <a:fld id="{F70803A2-E481-4039-9BC6-FCF1BF143130}" type="slidenum">
              <a:rPr lang="ar-SA" smtClean="0">
                <a:latin typeface="Arial" pitchFamily="34" charset="0"/>
                <a:cs typeface="Arial" pitchFamily="34" charset="0"/>
              </a:rPr>
              <a:pPr/>
              <a:t>30</a:t>
            </a:fld>
            <a:endParaRPr lang="en-US"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38916" name="Slide Number Placeholder 3"/>
          <p:cNvSpPr>
            <a:spLocks noGrp="1"/>
          </p:cNvSpPr>
          <p:nvPr>
            <p:ph type="sldNum" sz="quarter" idx="5"/>
          </p:nvPr>
        </p:nvSpPr>
        <p:spPr>
          <a:noFill/>
        </p:spPr>
        <p:txBody>
          <a:bodyPr/>
          <a:lstStyle/>
          <a:p>
            <a:fld id="{8E1DC054-9E69-42AA-8EF1-2B0EF05978AC}" type="slidenum">
              <a:rPr lang="ar-SA" smtClean="0">
                <a:latin typeface="Arial" pitchFamily="34" charset="0"/>
                <a:cs typeface="Arial" pitchFamily="34" charset="0"/>
              </a:rPr>
              <a:pPr/>
              <a:t>4</a:t>
            </a:fld>
            <a:endParaRPr lang="en-US"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39940" name="Slide Number Placeholder 3"/>
          <p:cNvSpPr>
            <a:spLocks noGrp="1"/>
          </p:cNvSpPr>
          <p:nvPr>
            <p:ph type="sldNum" sz="quarter" idx="5"/>
          </p:nvPr>
        </p:nvSpPr>
        <p:spPr>
          <a:noFill/>
        </p:spPr>
        <p:txBody>
          <a:bodyPr/>
          <a:lstStyle/>
          <a:p>
            <a:fld id="{12FAFDD8-E4C7-43BA-B198-259BDB9F7DF6}" type="slidenum">
              <a:rPr lang="ar-SA" smtClean="0">
                <a:latin typeface="Arial" pitchFamily="34" charset="0"/>
                <a:cs typeface="Arial" pitchFamily="34" charset="0"/>
              </a:rPr>
              <a:pPr/>
              <a:t>5</a:t>
            </a:fld>
            <a:endParaRPr lang="en-US"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ar-YE" smtClean="0">
              <a:latin typeface="Arial" pitchFamily="34" charset="0"/>
              <a:cs typeface="Arial" pitchFamily="34" charset="0"/>
            </a:endParaRPr>
          </a:p>
        </p:txBody>
      </p:sp>
      <p:sp>
        <p:nvSpPr>
          <p:cNvPr id="40964" name="Slide Number Placeholder 3"/>
          <p:cNvSpPr>
            <a:spLocks noGrp="1"/>
          </p:cNvSpPr>
          <p:nvPr>
            <p:ph type="sldNum" sz="quarter" idx="5"/>
          </p:nvPr>
        </p:nvSpPr>
        <p:spPr>
          <a:noFill/>
        </p:spPr>
        <p:txBody>
          <a:bodyPr/>
          <a:lstStyle/>
          <a:p>
            <a:fld id="{6EC6232A-8D28-492B-B91B-4FEC9CBAE838}" type="slidenum">
              <a:rPr lang="ar-SA" smtClean="0">
                <a:latin typeface="Arial" pitchFamily="34" charset="0"/>
                <a:cs typeface="Arial" pitchFamily="34" charset="0"/>
              </a:rPr>
              <a:pPr/>
              <a:t>6</a:t>
            </a:fld>
            <a:endParaRPr lang="en-US"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ar-YE" smtClean="0">
              <a:latin typeface="Arial" pitchFamily="34" charset="0"/>
              <a:cs typeface="Arial" pitchFamily="34" charset="0"/>
            </a:endParaRPr>
          </a:p>
        </p:txBody>
      </p:sp>
      <p:sp>
        <p:nvSpPr>
          <p:cNvPr id="41988" name="Slide Number Placeholder 3"/>
          <p:cNvSpPr>
            <a:spLocks noGrp="1"/>
          </p:cNvSpPr>
          <p:nvPr>
            <p:ph type="sldNum" sz="quarter" idx="5"/>
          </p:nvPr>
        </p:nvSpPr>
        <p:spPr>
          <a:noFill/>
        </p:spPr>
        <p:txBody>
          <a:bodyPr/>
          <a:lstStyle/>
          <a:p>
            <a:fld id="{CE156091-6AF8-4A40-BF15-3A847CBCE79F}" type="slidenum">
              <a:rPr lang="ar-SA" smtClean="0">
                <a:latin typeface="Arial" pitchFamily="34" charset="0"/>
                <a:cs typeface="Arial" pitchFamily="34" charset="0"/>
              </a:rPr>
              <a:pPr/>
              <a:t>7</a:t>
            </a:fld>
            <a:endParaRPr lang="en-US"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44036" name="Slide Number Placeholder 3"/>
          <p:cNvSpPr>
            <a:spLocks noGrp="1"/>
          </p:cNvSpPr>
          <p:nvPr>
            <p:ph type="sldNum" sz="quarter" idx="5"/>
          </p:nvPr>
        </p:nvSpPr>
        <p:spPr>
          <a:noFill/>
        </p:spPr>
        <p:txBody>
          <a:bodyPr/>
          <a:lstStyle/>
          <a:p>
            <a:fld id="{CAFF46FD-6D35-4C98-A4E7-E06CF85882E8}" type="slidenum">
              <a:rPr lang="ar-SA" smtClean="0">
                <a:latin typeface="Arial" pitchFamily="34" charset="0"/>
                <a:cs typeface="Arial" pitchFamily="34" charset="0"/>
              </a:rPr>
              <a:pPr/>
              <a:t>8</a:t>
            </a:fld>
            <a:endParaRPr lang="en-US"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ar-YE" dirty="0" smtClean="0">
              <a:latin typeface="Arial" pitchFamily="34" charset="0"/>
              <a:cs typeface="Arial" pitchFamily="34" charset="0"/>
            </a:endParaRPr>
          </a:p>
        </p:txBody>
      </p:sp>
      <p:sp>
        <p:nvSpPr>
          <p:cNvPr id="45060" name="Slide Number Placeholder 3"/>
          <p:cNvSpPr>
            <a:spLocks noGrp="1"/>
          </p:cNvSpPr>
          <p:nvPr>
            <p:ph type="sldNum" sz="quarter" idx="5"/>
          </p:nvPr>
        </p:nvSpPr>
        <p:spPr>
          <a:noFill/>
        </p:spPr>
        <p:txBody>
          <a:bodyPr/>
          <a:lstStyle/>
          <a:p>
            <a:fld id="{CEA50993-28BF-497B-8A0E-2AECD0472BD4}" type="slidenum">
              <a:rPr lang="ar-SA" smtClean="0">
                <a:latin typeface="Arial" pitchFamily="34" charset="0"/>
                <a:cs typeface="Arial" pitchFamily="34" charset="0"/>
              </a:rPr>
              <a:pPr/>
              <a:t>9</a:t>
            </a:fld>
            <a:endParaRPr lang="en-US" dirty="0"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77850" y="1411288"/>
            <a:ext cx="8505952" cy="1881717"/>
          </a:xfrm>
          <a:ln>
            <a:noFill/>
          </a:ln>
        </p:spPr>
        <p:txBody>
          <a:bodyPr vert="horz" tIns="0" rIns="19385"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9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77850" y="3321954"/>
            <a:ext cx="8509254" cy="1803312"/>
          </a:xfrm>
        </p:spPr>
        <p:txBody>
          <a:bodyPr lIns="0" rIns="19385"/>
          <a:lstStyle>
            <a:lvl1pPr marL="0" marR="48463" indent="0" algn="r">
              <a:buNone/>
              <a:defRPr>
                <a:solidFill>
                  <a:schemeClr val="tx1"/>
                </a:solidFill>
              </a:defRPr>
            </a:lvl1pPr>
            <a:lvl2pPr marL="484632" indent="0" algn="ctr">
              <a:buNone/>
            </a:lvl2pPr>
            <a:lvl3pPr marL="969264" indent="0" algn="ctr">
              <a:buNone/>
            </a:lvl3pPr>
            <a:lvl4pPr marL="1453896" indent="0" algn="ctr">
              <a:buNone/>
            </a:lvl4pPr>
            <a:lvl5pPr marL="1938528" indent="0" algn="ctr">
              <a:buNone/>
            </a:lvl5pPr>
            <a:lvl6pPr marL="2423160" indent="0" algn="ctr">
              <a:buNone/>
            </a:lvl6pPr>
            <a:lvl7pPr marL="2907792" indent="0" algn="ctr">
              <a:buNone/>
            </a:lvl7pPr>
            <a:lvl8pPr marL="3392424" indent="0" algn="ctr">
              <a:buNone/>
            </a:lvl8pPr>
            <a:lvl9pPr marL="3877056"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19" name="Footer Placeholder 18"/>
          <p:cNvSpPr>
            <a:spLocks noGrp="1"/>
          </p:cNvSpPr>
          <p:nvPr>
            <p:ph type="ftr" sz="quarter" idx="11"/>
          </p:nvPr>
        </p:nvSpPr>
        <p:spPr/>
        <p:txBody>
          <a:bodyPr/>
          <a:lstStyle/>
          <a:p>
            <a:pPr>
              <a:defRPr/>
            </a:pPr>
            <a:r>
              <a:rPr lang="ar-SA" smtClean="0"/>
              <a:t>إعداد : د. بثينة جمجوم</a:t>
            </a:r>
            <a:endParaRPr lang="en-US"/>
          </a:p>
        </p:txBody>
      </p:sp>
      <p:sp>
        <p:nvSpPr>
          <p:cNvPr id="27" name="Slide Number Placeholder 26"/>
          <p:cNvSpPr>
            <a:spLocks noGrp="1"/>
          </p:cNvSpPr>
          <p:nvPr>
            <p:ph type="sldNum" sz="quarter" idx="12"/>
          </p:nvPr>
        </p:nvSpPr>
        <p:spPr/>
        <p:txBody>
          <a:bodyPr/>
          <a:lstStyle/>
          <a:p>
            <a:pPr>
              <a:defRPr/>
            </a:pPr>
            <a:fld id="{63607A34-AF74-4A69-9B01-772F4C8A583B}" type="slidenum">
              <a:rPr lang="ar-SA" smtClean="0"/>
              <a:pPr>
                <a:defRPr/>
              </a:pPr>
              <a:t>‹#›</a:t>
            </a:fld>
            <a:endParaRPr lang="en-US"/>
          </a:p>
        </p:txBody>
      </p:sp>
    </p:spTree>
  </p:cSld>
  <p:clrMapOvr>
    <a:overrideClrMapping bg1="dk1" tx1="lt1" bg2="dk2" tx2="lt2" accent1="accent1" accent2="accent2" accent3="accent3" accent4="accent4" accent5="accent5" accent6="accent6" hlink="hlink" folHlink="folHlink"/>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5" name="Footer Placeholder 4"/>
          <p:cNvSpPr>
            <a:spLocks noGrp="1"/>
          </p:cNvSpPr>
          <p:nvPr>
            <p:ph type="ftr" sz="quarter" idx="11"/>
          </p:nvPr>
        </p:nvSpPr>
        <p:spPr/>
        <p:txBody>
          <a:bodyPr/>
          <a:lstStyle/>
          <a:p>
            <a:pPr>
              <a:defRPr/>
            </a:pPr>
            <a:r>
              <a:rPr lang="ar-SA" smtClean="0"/>
              <a:t>إعداد : د. بثينة جمجوم</a:t>
            </a:r>
            <a:endParaRPr lang="en-US"/>
          </a:p>
        </p:txBody>
      </p:sp>
      <p:sp>
        <p:nvSpPr>
          <p:cNvPr id="6" name="Slide Number Placeholder 5"/>
          <p:cNvSpPr>
            <a:spLocks noGrp="1"/>
          </p:cNvSpPr>
          <p:nvPr>
            <p:ph type="sldNum" sz="quarter" idx="12"/>
          </p:nvPr>
        </p:nvSpPr>
        <p:spPr/>
        <p:txBody>
          <a:bodyPr/>
          <a:lstStyle/>
          <a:p>
            <a:pPr>
              <a:defRPr/>
            </a:pPr>
            <a:fld id="{63607A34-AF74-4A69-9B01-772F4C8A583B}" type="slidenum">
              <a:rPr lang="ar-SA" smtClean="0"/>
              <a:pPr>
                <a:defRPr/>
              </a:pPr>
              <a:t>‹#›</a:t>
            </a:fld>
            <a:endParaRPr lang="en-US"/>
          </a:p>
        </p:txBody>
      </p:sp>
    </p:spTree>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940860"/>
            <a:ext cx="2228850" cy="536256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95300" y="940860"/>
            <a:ext cx="6521450" cy="536256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5" name="Footer Placeholder 4"/>
          <p:cNvSpPr>
            <a:spLocks noGrp="1"/>
          </p:cNvSpPr>
          <p:nvPr>
            <p:ph type="ftr" sz="quarter" idx="11"/>
          </p:nvPr>
        </p:nvSpPr>
        <p:spPr/>
        <p:txBody>
          <a:bodyPr/>
          <a:lstStyle/>
          <a:p>
            <a:pPr>
              <a:defRPr/>
            </a:pPr>
            <a:r>
              <a:rPr lang="ar-SA" smtClean="0"/>
              <a:t>إعداد : د. بثينة جمجوم</a:t>
            </a:r>
            <a:endParaRPr lang="en-US"/>
          </a:p>
        </p:txBody>
      </p:sp>
      <p:sp>
        <p:nvSpPr>
          <p:cNvPr id="6" name="Slide Number Placeholder 5"/>
          <p:cNvSpPr>
            <a:spLocks noGrp="1"/>
          </p:cNvSpPr>
          <p:nvPr>
            <p:ph type="sldNum" sz="quarter" idx="12"/>
          </p:nvPr>
        </p:nvSpPr>
        <p:spPr/>
        <p:txBody>
          <a:bodyPr/>
          <a:lstStyle/>
          <a:p>
            <a:pPr>
              <a:defRPr/>
            </a:pPr>
            <a:fld id="{63607A34-AF74-4A69-9B01-772F4C8A583B}" type="slidenum">
              <a:rPr lang="ar-SA" smtClean="0"/>
              <a:pPr>
                <a:defRPr/>
              </a:pPr>
              <a:t>‹#›</a:t>
            </a:fld>
            <a:endParaRPr lang="en-US"/>
          </a:p>
        </p:txBody>
      </p:sp>
    </p:spTree>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5" name="Footer Placeholder 4"/>
          <p:cNvSpPr>
            <a:spLocks noGrp="1"/>
          </p:cNvSpPr>
          <p:nvPr>
            <p:ph type="ftr" sz="quarter" idx="11"/>
          </p:nvPr>
        </p:nvSpPr>
        <p:spPr/>
        <p:txBody>
          <a:bodyPr/>
          <a:lstStyle/>
          <a:p>
            <a:pPr>
              <a:defRPr/>
            </a:pPr>
            <a:r>
              <a:rPr lang="ar-SA" smtClean="0"/>
              <a:t>إعداد : د. بثينة جمجوم</a:t>
            </a:r>
            <a:endParaRPr lang="en-US"/>
          </a:p>
        </p:txBody>
      </p:sp>
      <p:sp>
        <p:nvSpPr>
          <p:cNvPr id="6" name="Slide Number Placeholder 5"/>
          <p:cNvSpPr>
            <a:spLocks noGrp="1"/>
          </p:cNvSpPr>
          <p:nvPr>
            <p:ph type="sldNum" sz="quarter" idx="12"/>
          </p:nvPr>
        </p:nvSpPr>
        <p:spPr/>
        <p:txBody>
          <a:bodyPr/>
          <a:lstStyle/>
          <a:p>
            <a:pPr>
              <a:defRPr/>
            </a:pPr>
            <a:fld id="{63607A34-AF74-4A69-9B01-772F4C8A583B}" type="slidenum">
              <a:rPr lang="ar-SA" smtClean="0"/>
              <a:pPr>
                <a:defRPr/>
              </a:pPr>
              <a:t>‹#›</a:t>
            </a:fld>
            <a:endParaRPr lang="en-US"/>
          </a:p>
        </p:txBody>
      </p:sp>
    </p:spTree>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4548" y="1354836"/>
            <a:ext cx="8420100" cy="1401879"/>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9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74548" y="2782924"/>
            <a:ext cx="8420100" cy="1553396"/>
          </a:xfrm>
        </p:spPr>
        <p:txBody>
          <a:bodyPr lIns="48463" rIns="48463" anchor="t"/>
          <a:lstStyle>
            <a:lvl1pPr marL="0" indent="0">
              <a:buNone/>
              <a:defRPr sz="2300">
                <a:solidFill>
                  <a:schemeClr val="tx1"/>
                </a:solidFill>
              </a:defRPr>
            </a:lvl1pPr>
            <a:lvl2pPr>
              <a:buNone/>
              <a:defRPr sz="1900">
                <a:solidFill>
                  <a:schemeClr val="tx1">
                    <a:tint val="75000"/>
                  </a:schemeClr>
                </a:solidFill>
              </a:defRPr>
            </a:lvl2pPr>
            <a:lvl3pPr>
              <a:buNone/>
              <a:defRPr sz="17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5" name="Footer Placeholder 4"/>
          <p:cNvSpPr>
            <a:spLocks noGrp="1"/>
          </p:cNvSpPr>
          <p:nvPr>
            <p:ph type="ftr" sz="quarter" idx="11"/>
          </p:nvPr>
        </p:nvSpPr>
        <p:spPr/>
        <p:txBody>
          <a:bodyPr/>
          <a:lstStyle/>
          <a:p>
            <a:pPr>
              <a:defRPr/>
            </a:pPr>
            <a:r>
              <a:rPr lang="ar-SA" smtClean="0"/>
              <a:t>إعداد : د. بثينة جمجوم</a:t>
            </a:r>
            <a:endParaRPr lang="en-US"/>
          </a:p>
        </p:txBody>
      </p:sp>
      <p:sp>
        <p:nvSpPr>
          <p:cNvPr id="6" name="Slide Number Placeholder 5"/>
          <p:cNvSpPr>
            <a:spLocks noGrp="1"/>
          </p:cNvSpPr>
          <p:nvPr>
            <p:ph type="sldNum" sz="quarter" idx="12"/>
          </p:nvPr>
        </p:nvSpPr>
        <p:spPr/>
        <p:txBody>
          <a:bodyPr/>
          <a:lstStyle/>
          <a:p>
            <a:pPr>
              <a:defRPr/>
            </a:pPr>
            <a:fld id="{63607A34-AF74-4A69-9B01-772F4C8A583B}" type="slidenum">
              <a:rPr lang="ar-SA" smtClean="0"/>
              <a:pPr>
                <a:defRPr/>
              </a:pPr>
              <a:t>‹#›</a:t>
            </a:fld>
            <a:endParaRPr lang="en-US"/>
          </a:p>
        </p:txBody>
      </p:sp>
    </p:spTree>
  </p:cSld>
  <p:clrMapOvr>
    <a:overrideClrMapping bg1="dk1" tx1="lt1" bg2="dk2" tx2="lt2" accent1="accent1" accent2="accent2" accent3="accent3" accent4="accent4" accent5="accent5" accent6="accent6" hlink="hlink" folHlink="folHlink"/>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724461"/>
            <a:ext cx="8915400" cy="1176073"/>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95300" y="1975643"/>
            <a:ext cx="4375150" cy="4563163"/>
          </a:xfrm>
        </p:spPr>
        <p:txBody>
          <a:bodyPr/>
          <a:lstStyle>
            <a:lvl1pPr>
              <a:defRPr sz="2800"/>
            </a:lvl1pPr>
            <a:lvl2pPr>
              <a:defRPr sz="2500"/>
            </a:lvl2pPr>
            <a:lvl3pPr>
              <a:defRPr sz="2100"/>
            </a:lvl3pPr>
            <a:lvl4pPr>
              <a:defRPr sz="1900"/>
            </a:lvl4pPr>
            <a:lvl5pPr>
              <a:defRPr sz="1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035550" y="1975643"/>
            <a:ext cx="4375150" cy="4563163"/>
          </a:xfrm>
        </p:spPr>
        <p:txBody>
          <a:bodyPr/>
          <a:lstStyle>
            <a:lvl1pPr>
              <a:defRPr sz="2800"/>
            </a:lvl1pPr>
            <a:lvl2pPr>
              <a:defRPr sz="2500"/>
            </a:lvl2pPr>
            <a:lvl3pPr>
              <a:defRPr sz="2100"/>
            </a:lvl3pPr>
            <a:lvl4pPr>
              <a:defRPr sz="1900"/>
            </a:lvl4pPr>
            <a:lvl5pPr>
              <a:defRPr sz="1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6" name="Footer Placeholder 5"/>
          <p:cNvSpPr>
            <a:spLocks noGrp="1"/>
          </p:cNvSpPr>
          <p:nvPr>
            <p:ph type="ftr" sz="quarter" idx="11"/>
          </p:nvPr>
        </p:nvSpPr>
        <p:spPr/>
        <p:txBody>
          <a:bodyPr/>
          <a:lstStyle/>
          <a:p>
            <a:pPr>
              <a:defRPr/>
            </a:pPr>
            <a:r>
              <a:rPr lang="ar-SA" smtClean="0"/>
              <a:t>إعداد : د. بثينة جمجوم</a:t>
            </a:r>
            <a:endParaRPr lang="en-US"/>
          </a:p>
        </p:txBody>
      </p:sp>
      <p:sp>
        <p:nvSpPr>
          <p:cNvPr id="7" name="Slide Number Placeholder 6"/>
          <p:cNvSpPr>
            <a:spLocks noGrp="1"/>
          </p:cNvSpPr>
          <p:nvPr>
            <p:ph type="sldNum" sz="quarter" idx="12"/>
          </p:nvPr>
        </p:nvSpPr>
        <p:spPr/>
        <p:txBody>
          <a:bodyPr/>
          <a:lstStyle/>
          <a:p>
            <a:pPr>
              <a:defRPr/>
            </a:pPr>
            <a:fld id="{63607A34-AF74-4A69-9B01-772F4C8A583B}" type="slidenum">
              <a:rPr lang="ar-SA" smtClean="0"/>
              <a:pPr>
                <a:defRPr/>
              </a:pPr>
              <a:t>‹#›</a:t>
            </a:fld>
            <a:endParaRPr lang="en-US"/>
          </a:p>
        </p:txBody>
      </p:sp>
    </p:spTree>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724461"/>
            <a:ext cx="8915400" cy="1176073"/>
          </a:xfrm>
        </p:spPr>
        <p:txBody>
          <a:bodyPr tIns="48463"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95300" y="1908930"/>
            <a:ext cx="4376870" cy="678431"/>
          </a:xfrm>
        </p:spPr>
        <p:txBody>
          <a:bodyPr lIns="48463" tIns="0" rIns="48463" bIns="0" anchor="ctr">
            <a:noAutofit/>
          </a:bodyPr>
          <a:lstStyle>
            <a:lvl1pPr marL="0" indent="0">
              <a:buNone/>
              <a:defRPr sz="2500" b="1" cap="none" baseline="0">
                <a:solidFill>
                  <a:schemeClr val="tx2"/>
                </a:solidFill>
                <a:effectLst/>
              </a:defRPr>
            </a:lvl1pPr>
            <a:lvl2pPr>
              <a:buNone/>
              <a:defRPr sz="2100" b="1"/>
            </a:lvl2pPr>
            <a:lvl3pPr>
              <a:buNone/>
              <a:defRPr sz="1900" b="1"/>
            </a:lvl3pPr>
            <a:lvl4pPr>
              <a:buNone/>
              <a:defRPr sz="1700" b="1"/>
            </a:lvl4pPr>
            <a:lvl5pPr>
              <a:buNone/>
              <a:defRPr sz="17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032111" y="1913570"/>
            <a:ext cx="4378590" cy="673791"/>
          </a:xfrm>
        </p:spPr>
        <p:txBody>
          <a:bodyPr lIns="48463" tIns="0" rIns="48463" bIns="0" anchor="ctr"/>
          <a:lstStyle>
            <a:lvl1pPr marL="0" indent="0">
              <a:buNone/>
              <a:defRPr sz="2500" b="1" cap="none" baseline="0">
                <a:solidFill>
                  <a:schemeClr val="tx2"/>
                </a:solidFill>
                <a:effectLst/>
              </a:defRPr>
            </a:lvl1pPr>
            <a:lvl2pPr>
              <a:buNone/>
              <a:defRPr sz="2100" b="1"/>
            </a:lvl2pPr>
            <a:lvl3pPr>
              <a:buNone/>
              <a:defRPr sz="1900" b="1"/>
            </a:lvl3pPr>
            <a:lvl4pPr>
              <a:buNone/>
              <a:defRPr sz="1700" b="1"/>
            </a:lvl4pPr>
            <a:lvl5pPr>
              <a:buNone/>
              <a:defRPr sz="17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95300" y="2587361"/>
            <a:ext cx="4376870" cy="3956997"/>
          </a:xfrm>
        </p:spPr>
        <p:txBody>
          <a:bodyPr tIns="0"/>
          <a:lstStyle>
            <a:lvl1pPr>
              <a:defRPr sz="2300"/>
            </a:lvl1pPr>
            <a:lvl2pPr>
              <a:defRPr sz="2100"/>
            </a:lvl2pPr>
            <a:lvl3pPr>
              <a:defRPr sz="1900"/>
            </a:lvl3pPr>
            <a:lvl4pPr>
              <a:defRPr sz="1700"/>
            </a:lvl4pPr>
            <a:lvl5pPr>
              <a:defRPr sz="17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032111" y="2587361"/>
            <a:ext cx="4378590" cy="3956997"/>
          </a:xfrm>
        </p:spPr>
        <p:txBody>
          <a:bodyPr tIns="0"/>
          <a:lstStyle>
            <a:lvl1pPr>
              <a:defRPr sz="2300"/>
            </a:lvl1pPr>
            <a:lvl2pPr>
              <a:defRPr sz="2100"/>
            </a:lvl2pPr>
            <a:lvl3pPr>
              <a:defRPr sz="1900"/>
            </a:lvl3pPr>
            <a:lvl4pPr>
              <a:defRPr sz="1700"/>
            </a:lvl4pPr>
            <a:lvl5pPr>
              <a:defRPr sz="17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8" name="Footer Placeholder 7"/>
          <p:cNvSpPr>
            <a:spLocks noGrp="1"/>
          </p:cNvSpPr>
          <p:nvPr>
            <p:ph type="ftr" sz="quarter" idx="11"/>
          </p:nvPr>
        </p:nvSpPr>
        <p:spPr/>
        <p:txBody>
          <a:bodyPr/>
          <a:lstStyle/>
          <a:p>
            <a:pPr>
              <a:defRPr/>
            </a:pPr>
            <a:r>
              <a:rPr lang="ar-SA" smtClean="0"/>
              <a:t>إعداد : د. بثينة جمجوم</a:t>
            </a:r>
            <a:endParaRPr lang="en-US"/>
          </a:p>
        </p:txBody>
      </p:sp>
      <p:sp>
        <p:nvSpPr>
          <p:cNvPr id="9" name="Slide Number Placeholder 8"/>
          <p:cNvSpPr>
            <a:spLocks noGrp="1"/>
          </p:cNvSpPr>
          <p:nvPr>
            <p:ph type="sldNum" sz="quarter" idx="12"/>
          </p:nvPr>
        </p:nvSpPr>
        <p:spPr/>
        <p:txBody>
          <a:bodyPr/>
          <a:lstStyle/>
          <a:p>
            <a:pPr>
              <a:defRPr/>
            </a:pPr>
            <a:fld id="{63607A34-AF74-4A69-9B01-772F4C8A583B}" type="slidenum">
              <a:rPr lang="ar-SA" smtClean="0"/>
              <a:pPr>
                <a:defRPr/>
              </a:pPr>
              <a:t>‹#›</a:t>
            </a:fld>
            <a:endParaRPr lang="en-US"/>
          </a:p>
        </p:txBody>
      </p:sp>
    </p:spTree>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95300" y="724461"/>
            <a:ext cx="8997950" cy="1176073"/>
          </a:xfrm>
        </p:spPr>
        <p:txBody>
          <a:bodyPr vert="horz" tIns="48463"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3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4" name="Footer Placeholder 3"/>
          <p:cNvSpPr>
            <a:spLocks noGrp="1"/>
          </p:cNvSpPr>
          <p:nvPr>
            <p:ph type="ftr" sz="quarter" idx="11"/>
          </p:nvPr>
        </p:nvSpPr>
        <p:spPr/>
        <p:txBody>
          <a:bodyPr/>
          <a:lstStyle/>
          <a:p>
            <a:pPr>
              <a:defRPr/>
            </a:pPr>
            <a:r>
              <a:rPr lang="ar-SA" smtClean="0"/>
              <a:t>إعداد : د. بثينة جمجوم</a:t>
            </a:r>
            <a:endParaRPr lang="en-US"/>
          </a:p>
        </p:txBody>
      </p:sp>
      <p:sp>
        <p:nvSpPr>
          <p:cNvPr id="5" name="Slide Number Placeholder 4"/>
          <p:cNvSpPr>
            <a:spLocks noGrp="1"/>
          </p:cNvSpPr>
          <p:nvPr>
            <p:ph type="sldNum" sz="quarter" idx="12"/>
          </p:nvPr>
        </p:nvSpPr>
        <p:spPr/>
        <p:txBody>
          <a:bodyPr/>
          <a:lstStyle/>
          <a:p>
            <a:pPr>
              <a:defRPr/>
            </a:pPr>
            <a:fld id="{63607A34-AF74-4A69-9B01-772F4C8A583B}" type="slidenum">
              <a:rPr lang="ar-SA" smtClean="0"/>
              <a:pPr>
                <a:defRPr/>
              </a:pPr>
              <a:t>‹#›</a:t>
            </a:fld>
            <a:endParaRPr lang="en-US"/>
          </a:p>
        </p:txBody>
      </p:sp>
    </p:spTree>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3" name="Footer Placeholder 2"/>
          <p:cNvSpPr>
            <a:spLocks noGrp="1"/>
          </p:cNvSpPr>
          <p:nvPr>
            <p:ph type="ftr" sz="quarter" idx="11"/>
          </p:nvPr>
        </p:nvSpPr>
        <p:spPr/>
        <p:txBody>
          <a:bodyPr/>
          <a:lstStyle/>
          <a:p>
            <a:pPr>
              <a:defRPr/>
            </a:pPr>
            <a:r>
              <a:rPr lang="ar-SA" smtClean="0"/>
              <a:t>إعداد : د. بثينة جمجوم</a:t>
            </a:r>
            <a:endParaRPr lang="en-US"/>
          </a:p>
        </p:txBody>
      </p:sp>
      <p:sp>
        <p:nvSpPr>
          <p:cNvPr id="4" name="Slide Number Placeholder 3"/>
          <p:cNvSpPr>
            <a:spLocks noGrp="1"/>
          </p:cNvSpPr>
          <p:nvPr>
            <p:ph type="sldNum" sz="quarter" idx="12"/>
          </p:nvPr>
        </p:nvSpPr>
        <p:spPr/>
        <p:txBody>
          <a:bodyPr/>
          <a:lstStyle/>
          <a:p>
            <a:pPr>
              <a:defRPr/>
            </a:pPr>
            <a:fld id="{63607A34-AF74-4A69-9B01-772F4C8A583B}" type="slidenum">
              <a:rPr lang="ar-SA" smtClean="0"/>
              <a:pPr>
                <a:defRPr/>
              </a:pPr>
              <a:t>‹#›</a:t>
            </a:fld>
            <a:endParaRPr lang="en-US"/>
          </a:p>
        </p:txBody>
      </p:sp>
    </p:spTree>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2950" y="529235"/>
            <a:ext cx="2971800" cy="1195674"/>
          </a:xfrm>
        </p:spPr>
        <p:txBody>
          <a:bodyPr lIns="0" anchor="b">
            <a:noAutofit/>
          </a:bodyPr>
          <a:lstStyle>
            <a:lvl1pPr algn="l" rtl="0">
              <a:spcBef>
                <a:spcPct val="0"/>
              </a:spcBef>
              <a:buNone/>
              <a:defRPr sz="28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742950" y="1724907"/>
            <a:ext cx="2971800" cy="4704292"/>
          </a:xfrm>
        </p:spPr>
        <p:txBody>
          <a:bodyPr lIns="19385" rIns="19385"/>
          <a:lstStyle>
            <a:lvl1pPr marL="0" indent="0" algn="l">
              <a:buNone/>
              <a:defRPr sz="1500"/>
            </a:lvl1pPr>
            <a:lvl2pPr indent="0" algn="l">
              <a:buNone/>
              <a:defRPr sz="1300"/>
            </a:lvl2pPr>
            <a:lvl3pPr indent="0" algn="l">
              <a:buNone/>
              <a:defRPr sz="1100"/>
            </a:lvl3pPr>
            <a:lvl4pPr indent="0" algn="l">
              <a:buNone/>
              <a:defRPr sz="1000"/>
            </a:lvl4pPr>
            <a:lvl5pPr indent="0" algn="l">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872971" y="1724907"/>
            <a:ext cx="5537729" cy="4704292"/>
          </a:xfrm>
        </p:spPr>
        <p:txBody>
          <a:bodyPr tIns="0"/>
          <a:lstStyle>
            <a:lvl1pPr>
              <a:defRPr sz="3000"/>
            </a:lvl1pPr>
            <a:lvl2pPr>
              <a:defRPr sz="2800"/>
            </a:lvl2pPr>
            <a:lvl3pPr>
              <a:defRPr sz="2500"/>
            </a:lvl3pPr>
            <a:lvl4pPr>
              <a:defRPr sz="2100"/>
            </a:lvl4pPr>
            <a:lvl5pPr>
              <a:defRPr sz="1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6" name="Footer Placeholder 5"/>
          <p:cNvSpPr>
            <a:spLocks noGrp="1"/>
          </p:cNvSpPr>
          <p:nvPr>
            <p:ph type="ftr" sz="quarter" idx="11"/>
          </p:nvPr>
        </p:nvSpPr>
        <p:spPr/>
        <p:txBody>
          <a:bodyPr/>
          <a:lstStyle/>
          <a:p>
            <a:pPr>
              <a:defRPr/>
            </a:pPr>
            <a:r>
              <a:rPr lang="ar-SA" smtClean="0"/>
              <a:t>إعداد : د. بثينة جمجوم</a:t>
            </a:r>
            <a:endParaRPr lang="en-US"/>
          </a:p>
        </p:txBody>
      </p:sp>
      <p:sp>
        <p:nvSpPr>
          <p:cNvPr id="7" name="Slide Number Placeholder 6"/>
          <p:cNvSpPr>
            <a:spLocks noGrp="1"/>
          </p:cNvSpPr>
          <p:nvPr>
            <p:ph type="sldNum" sz="quarter" idx="12"/>
          </p:nvPr>
        </p:nvSpPr>
        <p:spPr/>
        <p:txBody>
          <a:bodyPr/>
          <a:lstStyle/>
          <a:p>
            <a:pPr>
              <a:defRPr/>
            </a:pPr>
            <a:fld id="{63607A34-AF74-4A69-9B01-772F4C8A583B}" type="slidenum">
              <a:rPr lang="ar-SA" smtClean="0"/>
              <a:pPr>
                <a:defRPr/>
              </a:pPr>
              <a:t>‹#›</a:t>
            </a:fld>
            <a:endParaRPr lang="en-US"/>
          </a:p>
        </p:txBody>
      </p:sp>
    </p:spTree>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429566" y="1140139"/>
            <a:ext cx="5695950" cy="4233863"/>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96926" tIns="48463" rIns="96926" bIns="48463" rtlCol="0" anchor="ctr"/>
          <a:lstStyle/>
          <a:p>
            <a:pPr algn="ctr" eaLnBrk="1" latinLnBrk="0" hangingPunct="1"/>
            <a:endParaRPr kumimoji="0" lang="en-US"/>
          </a:p>
        </p:txBody>
      </p:sp>
      <p:sp>
        <p:nvSpPr>
          <p:cNvPr id="12" name="Right Triangle 11"/>
          <p:cNvSpPr/>
          <p:nvPr/>
        </p:nvSpPr>
        <p:spPr>
          <a:xfrm rot="420000" flipV="1">
            <a:off x="8671145" y="5514855"/>
            <a:ext cx="168402" cy="159946"/>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96926" tIns="48463" rIns="96926" bIns="48463" rtlCol="0" anchor="ctr"/>
          <a:lstStyle/>
          <a:p>
            <a:pPr algn="ctr" eaLnBrk="1" latinLnBrk="0" hangingPunct="1"/>
            <a:endParaRPr kumimoji="0" lang="en-US"/>
          </a:p>
        </p:txBody>
      </p:sp>
      <p:sp>
        <p:nvSpPr>
          <p:cNvPr id="2" name="Title 1"/>
          <p:cNvSpPr>
            <a:spLocks noGrp="1"/>
          </p:cNvSpPr>
          <p:nvPr>
            <p:ph type="title"/>
          </p:nvPr>
        </p:nvSpPr>
        <p:spPr>
          <a:xfrm>
            <a:off x="660400" y="1211053"/>
            <a:ext cx="2397252" cy="1628415"/>
          </a:xfrm>
        </p:spPr>
        <p:txBody>
          <a:bodyPr vert="horz" lIns="48463" tIns="48463" rIns="48463" bIns="48463" anchor="b"/>
          <a:lstStyle>
            <a:lvl1pPr algn="l">
              <a:buNone/>
              <a:defRPr sz="21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60400" y="2910637"/>
            <a:ext cx="2393950" cy="2242379"/>
          </a:xfrm>
        </p:spPr>
        <p:txBody>
          <a:bodyPr lIns="67848" rIns="48463" bIns="48463" anchor="t"/>
          <a:lstStyle>
            <a:lvl1pPr marL="0" indent="0" algn="l">
              <a:spcBef>
                <a:spcPts val="265"/>
              </a:spcBef>
              <a:buFontTx/>
              <a:buNone/>
              <a:defRPr sz="14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054CF630-1854-4A06-B0A0-1406C222760A}" type="datetime1">
              <a:rPr lang="ar-SA" smtClean="0"/>
              <a:pPr>
                <a:defRPr/>
              </a:pPr>
              <a:t>12/08/1433</a:t>
            </a:fld>
            <a:endParaRPr lang="en-US"/>
          </a:p>
        </p:txBody>
      </p:sp>
      <p:sp>
        <p:nvSpPr>
          <p:cNvPr id="6" name="Footer Placeholder 5"/>
          <p:cNvSpPr>
            <a:spLocks noGrp="1"/>
          </p:cNvSpPr>
          <p:nvPr>
            <p:ph type="ftr" sz="quarter" idx="11"/>
          </p:nvPr>
        </p:nvSpPr>
        <p:spPr/>
        <p:txBody>
          <a:bodyPr/>
          <a:lstStyle/>
          <a:p>
            <a:pPr>
              <a:defRPr/>
            </a:pPr>
            <a:r>
              <a:rPr lang="ar-SA" smtClean="0"/>
              <a:t>إعداد : د. بثينة جمجوم</a:t>
            </a:r>
            <a:endParaRPr lang="en-US"/>
          </a:p>
        </p:txBody>
      </p:sp>
      <p:sp>
        <p:nvSpPr>
          <p:cNvPr id="7" name="Slide Number Placeholder 6"/>
          <p:cNvSpPr>
            <a:spLocks noGrp="1"/>
          </p:cNvSpPr>
          <p:nvPr>
            <p:ph type="sldNum" sz="quarter" idx="12"/>
          </p:nvPr>
        </p:nvSpPr>
        <p:spPr>
          <a:xfrm>
            <a:off x="8750300" y="6540273"/>
            <a:ext cx="660400" cy="375690"/>
          </a:xfrm>
        </p:spPr>
        <p:txBody>
          <a:bodyPr/>
          <a:lstStyle/>
          <a:p>
            <a:pPr>
              <a:defRPr/>
            </a:pPr>
            <a:fld id="{63607A34-AF74-4A69-9B01-772F4C8A583B}" type="slidenum">
              <a:rPr lang="ar-SA" smtClean="0"/>
              <a:pPr>
                <a:defRPr/>
              </a:pPr>
              <a:t>‹#›</a:t>
            </a:fld>
            <a:endParaRPr lang="en-US"/>
          </a:p>
        </p:txBody>
      </p:sp>
      <p:sp>
        <p:nvSpPr>
          <p:cNvPr id="3" name="Picture Placeholder 2"/>
          <p:cNvSpPr>
            <a:spLocks noGrp="1"/>
          </p:cNvSpPr>
          <p:nvPr>
            <p:ph type="pic" idx="1"/>
          </p:nvPr>
        </p:nvSpPr>
        <p:spPr>
          <a:xfrm rot="420000">
            <a:off x="3776276" y="1234225"/>
            <a:ext cx="5002530" cy="4045691"/>
          </a:xfrm>
          <a:prstGeom prst="rect">
            <a:avLst/>
          </a:prstGeom>
          <a:solidFill>
            <a:schemeClr val="bg2"/>
          </a:solidFill>
          <a:ln w="3000" cap="rnd">
            <a:solidFill>
              <a:srgbClr val="C0C0C0"/>
            </a:solidFill>
            <a:round/>
          </a:ln>
          <a:effectLst/>
        </p:spPr>
        <p:txBody>
          <a:bodyPr/>
          <a:lstStyle>
            <a:lvl1pPr marL="0" indent="0">
              <a:buNone/>
              <a:defRPr sz="3400"/>
            </a:lvl1pPr>
          </a:lstStyle>
          <a:p>
            <a:r>
              <a:rPr kumimoji="0" lang="en-US" smtClean="0"/>
              <a:t>Click icon to add picture</a:t>
            </a:r>
            <a:endParaRPr kumimoji="0" lang="en-US" dirty="0"/>
          </a:p>
        </p:txBody>
      </p:sp>
      <p:sp>
        <p:nvSpPr>
          <p:cNvPr id="10" name="Freeform 9"/>
          <p:cNvSpPr>
            <a:spLocks/>
          </p:cNvSpPr>
          <p:nvPr/>
        </p:nvSpPr>
        <p:spPr bwMode="auto">
          <a:xfrm flipV="1">
            <a:off x="-10319" y="5984905"/>
            <a:ext cx="9926638" cy="10715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6926" tIns="48463" rIns="96926" bIns="48463"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746625" y="6399798"/>
            <a:ext cx="5159375" cy="65664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6926" tIns="48463" rIns="96926" bIns="48463"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0319" y="-7351"/>
            <a:ext cx="9926638" cy="10715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6926" tIns="48463" rIns="96926" bIns="48463"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746625" y="-7350"/>
            <a:ext cx="5159375" cy="65664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6926" tIns="48463" rIns="96926" bIns="48463"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95300" y="724461"/>
            <a:ext cx="8915400" cy="1176073"/>
          </a:xfrm>
          <a:prstGeom prst="rect">
            <a:avLst/>
          </a:prstGeom>
        </p:spPr>
        <p:txBody>
          <a:bodyPr vert="horz" lIns="0" tIns="48463"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95300" y="1991484"/>
            <a:ext cx="8915400" cy="4516120"/>
          </a:xfrm>
          <a:prstGeom prst="rect">
            <a:avLst/>
          </a:prstGeom>
        </p:spPr>
        <p:txBody>
          <a:bodyPr vert="horz" lIns="96926" tIns="48463" rIns="96926" bIns="48463">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95300" y="6540273"/>
            <a:ext cx="2311400" cy="375690"/>
          </a:xfrm>
          <a:prstGeom prst="rect">
            <a:avLst/>
          </a:prstGeom>
        </p:spPr>
        <p:txBody>
          <a:bodyPr vert="horz" lIns="0" tIns="0" rIns="0" bIns="0" anchor="b"/>
          <a:lstStyle>
            <a:lvl1pPr algn="l" eaLnBrk="1" latinLnBrk="0" hangingPunct="1">
              <a:defRPr kumimoji="0" sz="1300">
                <a:solidFill>
                  <a:schemeClr val="tx2">
                    <a:shade val="90000"/>
                  </a:schemeClr>
                </a:solidFill>
              </a:defRPr>
            </a:lvl1pPr>
          </a:lstStyle>
          <a:p>
            <a:pPr>
              <a:defRPr/>
            </a:pPr>
            <a:fld id="{054CF630-1854-4A06-B0A0-1406C222760A}" type="datetime1">
              <a:rPr lang="ar-SA" smtClean="0"/>
              <a:pPr>
                <a:defRPr/>
              </a:pPr>
              <a:t>12/08/1433</a:t>
            </a:fld>
            <a:endParaRPr lang="en-US"/>
          </a:p>
        </p:txBody>
      </p:sp>
      <p:sp>
        <p:nvSpPr>
          <p:cNvPr id="22" name="Footer Placeholder 21"/>
          <p:cNvSpPr>
            <a:spLocks noGrp="1"/>
          </p:cNvSpPr>
          <p:nvPr>
            <p:ph type="ftr" sz="quarter" idx="3"/>
          </p:nvPr>
        </p:nvSpPr>
        <p:spPr>
          <a:xfrm>
            <a:off x="2889250" y="6540273"/>
            <a:ext cx="3632200" cy="375690"/>
          </a:xfrm>
          <a:prstGeom prst="rect">
            <a:avLst/>
          </a:prstGeom>
        </p:spPr>
        <p:txBody>
          <a:bodyPr vert="horz" lIns="0" tIns="0" rIns="0" bIns="0" anchor="b"/>
          <a:lstStyle>
            <a:lvl1pPr algn="l" eaLnBrk="1" latinLnBrk="0" hangingPunct="1">
              <a:defRPr kumimoji="0" sz="1300">
                <a:solidFill>
                  <a:schemeClr val="tx2">
                    <a:shade val="90000"/>
                  </a:schemeClr>
                </a:solidFill>
              </a:defRPr>
            </a:lvl1pPr>
          </a:lstStyle>
          <a:p>
            <a:pPr>
              <a:defRPr/>
            </a:pPr>
            <a:r>
              <a:rPr lang="ar-SA" smtClean="0"/>
              <a:t>إعداد : د. بثينة جمجوم</a:t>
            </a:r>
            <a:endParaRPr lang="en-US"/>
          </a:p>
        </p:txBody>
      </p:sp>
      <p:sp>
        <p:nvSpPr>
          <p:cNvPr id="18" name="Slide Number Placeholder 17"/>
          <p:cNvSpPr>
            <a:spLocks noGrp="1"/>
          </p:cNvSpPr>
          <p:nvPr>
            <p:ph type="sldNum" sz="quarter" idx="4"/>
          </p:nvPr>
        </p:nvSpPr>
        <p:spPr>
          <a:xfrm>
            <a:off x="8585200" y="6540273"/>
            <a:ext cx="825500" cy="375690"/>
          </a:xfrm>
          <a:prstGeom prst="rect">
            <a:avLst/>
          </a:prstGeom>
        </p:spPr>
        <p:txBody>
          <a:bodyPr vert="horz" lIns="0" tIns="0" rIns="0" bIns="0" anchor="b"/>
          <a:lstStyle>
            <a:lvl1pPr algn="r" eaLnBrk="1" latinLnBrk="0" hangingPunct="1">
              <a:defRPr kumimoji="0" sz="1300">
                <a:solidFill>
                  <a:schemeClr val="tx2">
                    <a:shade val="90000"/>
                  </a:schemeClr>
                </a:solidFill>
              </a:defRPr>
            </a:lvl1pPr>
          </a:lstStyle>
          <a:p>
            <a:pPr>
              <a:defRPr/>
            </a:pPr>
            <a:fld id="{63607A34-AF74-4A69-9B01-772F4C8A583B}" type="slidenum">
              <a:rPr lang="ar-SA" smtClean="0"/>
              <a:pPr>
                <a:defRPr/>
              </a:pPr>
              <a:t>‹#›</a:t>
            </a:fld>
            <a:endParaRPr lang="en-US"/>
          </a:p>
        </p:txBody>
      </p:sp>
      <p:grpSp>
        <p:nvGrpSpPr>
          <p:cNvPr id="2" name="Group 1"/>
          <p:cNvGrpSpPr/>
          <p:nvPr/>
        </p:nvGrpSpPr>
        <p:grpSpPr>
          <a:xfrm>
            <a:off x="-20602" y="208265"/>
            <a:ext cx="9945594" cy="668009"/>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Lst>
  <p:hf hdr="0" dt="0"/>
  <p:txStyles>
    <p:titleStyle>
      <a:lvl1pPr algn="l" rtl="1" eaLnBrk="1" latinLnBrk="0" hangingPunct="1">
        <a:spcBef>
          <a:spcPct val="0"/>
        </a:spcBef>
        <a:buNone/>
        <a:defRPr kumimoji="0" sz="5300" b="0" kern="1200">
          <a:ln>
            <a:noFill/>
          </a:ln>
          <a:solidFill>
            <a:schemeClr val="tx2"/>
          </a:solidFill>
          <a:effectLst/>
          <a:latin typeface="+mj-lt"/>
          <a:ea typeface="+mj-ea"/>
          <a:cs typeface="+mj-cs"/>
        </a:defRPr>
      </a:lvl1pPr>
    </p:titleStyle>
    <p:bodyStyle>
      <a:lvl1pPr marL="290779" indent="-290779" algn="r" rtl="1" eaLnBrk="1" latinLnBrk="0" hangingPunct="1">
        <a:spcBef>
          <a:spcPct val="20000"/>
        </a:spcBef>
        <a:buClr>
          <a:schemeClr val="accent3"/>
        </a:buClr>
        <a:buSzPct val="95000"/>
        <a:buFont typeface="Wingdings 2"/>
        <a:buChar char=""/>
        <a:defRPr kumimoji="0" sz="2800" kern="1200">
          <a:solidFill>
            <a:schemeClr val="tx1"/>
          </a:solidFill>
          <a:latin typeface="+mn-lt"/>
          <a:ea typeface="+mn-ea"/>
          <a:cs typeface="+mn-cs"/>
        </a:defRPr>
      </a:lvl1pPr>
      <a:lvl2pPr marL="678485" indent="-261701" algn="r" rtl="1" eaLnBrk="1" latinLnBrk="0" hangingPunct="1">
        <a:spcBef>
          <a:spcPct val="20000"/>
        </a:spcBef>
        <a:buClr>
          <a:schemeClr val="accent1"/>
        </a:buClr>
        <a:buSzPct val="85000"/>
        <a:buFont typeface="Wingdings 2"/>
        <a:buChar char=""/>
        <a:defRPr kumimoji="0" sz="2500" kern="1200">
          <a:solidFill>
            <a:schemeClr val="tx1"/>
          </a:solidFill>
          <a:latin typeface="+mn-lt"/>
          <a:ea typeface="+mn-ea"/>
          <a:cs typeface="+mn-cs"/>
        </a:defRPr>
      </a:lvl2pPr>
      <a:lvl3pPr marL="969264" indent="-261701" algn="r" rtl="1" eaLnBrk="1" latinLnBrk="0" hangingPunct="1">
        <a:spcBef>
          <a:spcPct val="20000"/>
        </a:spcBef>
        <a:buClr>
          <a:schemeClr val="accent2"/>
        </a:buClr>
        <a:buSzPct val="70000"/>
        <a:buFont typeface="Wingdings 2"/>
        <a:buChar char=""/>
        <a:defRPr kumimoji="0" sz="2200" kern="1200">
          <a:solidFill>
            <a:schemeClr val="tx1"/>
          </a:solidFill>
          <a:latin typeface="+mn-lt"/>
          <a:ea typeface="+mn-ea"/>
          <a:cs typeface="+mn-cs"/>
        </a:defRPr>
      </a:lvl3pPr>
      <a:lvl4pPr marL="1260043" indent="-222931" algn="r" rtl="1" eaLnBrk="1" latinLnBrk="0" hangingPunct="1">
        <a:spcBef>
          <a:spcPct val="20000"/>
        </a:spcBef>
        <a:buClr>
          <a:schemeClr val="accent3"/>
        </a:buClr>
        <a:buSzPct val="65000"/>
        <a:buFont typeface="Wingdings 2"/>
        <a:buChar char=""/>
        <a:defRPr kumimoji="0" sz="2100" kern="1200">
          <a:solidFill>
            <a:schemeClr val="tx1"/>
          </a:solidFill>
          <a:latin typeface="+mn-lt"/>
          <a:ea typeface="+mn-ea"/>
          <a:cs typeface="+mn-cs"/>
        </a:defRPr>
      </a:lvl4pPr>
      <a:lvl5pPr marL="1550822" indent="-222931" algn="r" rtl="1" eaLnBrk="1" latinLnBrk="0" hangingPunct="1">
        <a:spcBef>
          <a:spcPct val="20000"/>
        </a:spcBef>
        <a:buClr>
          <a:schemeClr val="accent4"/>
        </a:buClr>
        <a:buSzPct val="65000"/>
        <a:buFont typeface="Wingdings 2"/>
        <a:buChar char=""/>
        <a:defRPr kumimoji="0" sz="2100" kern="1200">
          <a:solidFill>
            <a:schemeClr val="tx1"/>
          </a:solidFill>
          <a:latin typeface="+mn-lt"/>
          <a:ea typeface="+mn-ea"/>
          <a:cs typeface="+mn-cs"/>
        </a:defRPr>
      </a:lvl5pPr>
      <a:lvl6pPr marL="1841602" indent="-222931" algn="r" rtl="1" eaLnBrk="1" latinLnBrk="0" hangingPunct="1">
        <a:spcBef>
          <a:spcPct val="20000"/>
        </a:spcBef>
        <a:buClr>
          <a:schemeClr val="accent5"/>
        </a:buClr>
        <a:buSzPct val="80000"/>
        <a:buFont typeface="Wingdings 2"/>
        <a:buChar char=""/>
        <a:defRPr kumimoji="0" sz="1900" kern="1200">
          <a:solidFill>
            <a:schemeClr val="tx1"/>
          </a:solidFill>
          <a:latin typeface="+mn-lt"/>
          <a:ea typeface="+mn-ea"/>
          <a:cs typeface="+mn-cs"/>
        </a:defRPr>
      </a:lvl6pPr>
      <a:lvl7pPr marL="2035454" indent="-193853" algn="r" rtl="1" eaLnBrk="1" latinLnBrk="0" hangingPunct="1">
        <a:spcBef>
          <a:spcPct val="20000"/>
        </a:spcBef>
        <a:buClr>
          <a:schemeClr val="accent6"/>
        </a:buClr>
        <a:buSzPct val="80000"/>
        <a:buFont typeface="Wingdings 2"/>
        <a:buChar char=""/>
        <a:defRPr kumimoji="0" sz="1700" kern="1200" baseline="0">
          <a:solidFill>
            <a:schemeClr val="tx1"/>
          </a:solidFill>
          <a:latin typeface="+mn-lt"/>
          <a:ea typeface="+mn-ea"/>
          <a:cs typeface="+mn-cs"/>
        </a:defRPr>
      </a:lvl7pPr>
      <a:lvl8pPr marL="2326234" indent="-193853" algn="r" rtl="1" eaLnBrk="1" latinLnBrk="0" hangingPunct="1">
        <a:spcBef>
          <a:spcPct val="20000"/>
        </a:spcBef>
        <a:buClr>
          <a:schemeClr val="tx2"/>
        </a:buClr>
        <a:buChar char="•"/>
        <a:defRPr kumimoji="0" sz="1700" kern="1200">
          <a:solidFill>
            <a:schemeClr val="tx1"/>
          </a:solidFill>
          <a:latin typeface="+mn-lt"/>
          <a:ea typeface="+mn-ea"/>
          <a:cs typeface="+mn-cs"/>
        </a:defRPr>
      </a:lvl8pPr>
      <a:lvl9pPr marL="2617013" indent="-193853" algn="r" rtl="1" eaLnBrk="1" latinLnBrk="0" hangingPunct="1">
        <a:spcBef>
          <a:spcPct val="20000"/>
        </a:spcBef>
        <a:buClr>
          <a:schemeClr val="tx2"/>
        </a:buClr>
        <a:buFontTx/>
        <a:buChar char="•"/>
        <a:defRPr kumimoji="0" sz="15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84632" algn="r" rtl="1" eaLnBrk="1" latinLnBrk="0" hangingPunct="1">
        <a:defRPr kumimoji="0" kern="1200">
          <a:solidFill>
            <a:schemeClr val="tx1"/>
          </a:solidFill>
          <a:latin typeface="+mn-lt"/>
          <a:ea typeface="+mn-ea"/>
          <a:cs typeface="+mn-cs"/>
        </a:defRPr>
      </a:lvl2pPr>
      <a:lvl3pPr marL="969264" algn="r" rtl="1" eaLnBrk="1" latinLnBrk="0" hangingPunct="1">
        <a:defRPr kumimoji="0" kern="1200">
          <a:solidFill>
            <a:schemeClr val="tx1"/>
          </a:solidFill>
          <a:latin typeface="+mn-lt"/>
          <a:ea typeface="+mn-ea"/>
          <a:cs typeface="+mn-cs"/>
        </a:defRPr>
      </a:lvl3pPr>
      <a:lvl4pPr marL="1453896" algn="r" rtl="1" eaLnBrk="1" latinLnBrk="0" hangingPunct="1">
        <a:defRPr kumimoji="0" kern="1200">
          <a:solidFill>
            <a:schemeClr val="tx1"/>
          </a:solidFill>
          <a:latin typeface="+mn-lt"/>
          <a:ea typeface="+mn-ea"/>
          <a:cs typeface="+mn-cs"/>
        </a:defRPr>
      </a:lvl4pPr>
      <a:lvl5pPr marL="1938528" algn="r" rtl="1" eaLnBrk="1" latinLnBrk="0" hangingPunct="1">
        <a:defRPr kumimoji="0" kern="1200">
          <a:solidFill>
            <a:schemeClr val="tx1"/>
          </a:solidFill>
          <a:latin typeface="+mn-lt"/>
          <a:ea typeface="+mn-ea"/>
          <a:cs typeface="+mn-cs"/>
        </a:defRPr>
      </a:lvl5pPr>
      <a:lvl6pPr marL="2423160" algn="r" rtl="1" eaLnBrk="1" latinLnBrk="0" hangingPunct="1">
        <a:defRPr kumimoji="0" kern="1200">
          <a:solidFill>
            <a:schemeClr val="tx1"/>
          </a:solidFill>
          <a:latin typeface="+mn-lt"/>
          <a:ea typeface="+mn-ea"/>
          <a:cs typeface="+mn-cs"/>
        </a:defRPr>
      </a:lvl6pPr>
      <a:lvl7pPr marL="2907792" algn="r" rtl="1" eaLnBrk="1" latinLnBrk="0" hangingPunct="1">
        <a:defRPr kumimoji="0" kern="1200">
          <a:solidFill>
            <a:schemeClr val="tx1"/>
          </a:solidFill>
          <a:latin typeface="+mn-lt"/>
          <a:ea typeface="+mn-ea"/>
          <a:cs typeface="+mn-cs"/>
        </a:defRPr>
      </a:lvl7pPr>
      <a:lvl8pPr marL="3392424" algn="r" rtl="1" eaLnBrk="1" latinLnBrk="0" hangingPunct="1">
        <a:defRPr kumimoji="0" kern="1200">
          <a:solidFill>
            <a:schemeClr val="tx1"/>
          </a:solidFill>
          <a:latin typeface="+mn-lt"/>
          <a:ea typeface="+mn-ea"/>
          <a:cs typeface="+mn-cs"/>
        </a:defRPr>
      </a:lvl8pPr>
      <a:lvl9pPr marL="3877056"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2.bin"/><Relationship Id="rId3" Type="http://schemas.openxmlformats.org/officeDocument/2006/relationships/notesSlide" Target="../notesSlides/notesSlide10.xml"/><Relationship Id="rId7"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41.bin"/><Relationship Id="rId11" Type="http://schemas.openxmlformats.org/officeDocument/2006/relationships/image" Target="../media/image44.wmf"/><Relationship Id="rId5" Type="http://schemas.openxmlformats.org/officeDocument/2006/relationships/image" Target="../media/image41.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43.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45.wmf"/><Relationship Id="rId4" Type="http://schemas.openxmlformats.org/officeDocument/2006/relationships/oleObject" Target="../embeddings/oleObject44.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7.bin"/><Relationship Id="rId13" Type="http://schemas.openxmlformats.org/officeDocument/2006/relationships/image" Target="../media/image50.wmf"/><Relationship Id="rId3" Type="http://schemas.openxmlformats.org/officeDocument/2006/relationships/notesSlide" Target="../notesSlides/notesSlide12.xml"/><Relationship Id="rId7" Type="http://schemas.openxmlformats.org/officeDocument/2006/relationships/image" Target="../media/image47.wmf"/><Relationship Id="rId12"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46.bin"/><Relationship Id="rId11" Type="http://schemas.openxmlformats.org/officeDocument/2006/relationships/image" Target="../media/image49.wmf"/><Relationship Id="rId5" Type="http://schemas.openxmlformats.org/officeDocument/2006/relationships/image" Target="../media/image46.wmf"/><Relationship Id="rId10" Type="http://schemas.openxmlformats.org/officeDocument/2006/relationships/oleObject" Target="../embeddings/oleObject48.bin"/><Relationship Id="rId4" Type="http://schemas.openxmlformats.org/officeDocument/2006/relationships/oleObject" Target="../embeddings/oleObject45.bin"/><Relationship Id="rId9" Type="http://schemas.openxmlformats.org/officeDocument/2006/relationships/image" Target="../media/image48.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5.wmf"/><Relationship Id="rId18" Type="http://schemas.openxmlformats.org/officeDocument/2006/relationships/oleObject" Target="../embeddings/oleObject57.bin"/><Relationship Id="rId3" Type="http://schemas.openxmlformats.org/officeDocument/2006/relationships/notesSlide" Target="../notesSlides/notesSlide13.xml"/><Relationship Id="rId21" Type="http://schemas.openxmlformats.org/officeDocument/2006/relationships/image" Target="../media/image59.wmf"/><Relationship Id="rId7" Type="http://schemas.openxmlformats.org/officeDocument/2006/relationships/image" Target="../media/image52.wmf"/><Relationship Id="rId12" Type="http://schemas.openxmlformats.org/officeDocument/2006/relationships/oleObject" Target="../embeddings/oleObject54.bin"/><Relationship Id="rId17" Type="http://schemas.openxmlformats.org/officeDocument/2006/relationships/image" Target="../media/image57.wmf"/><Relationship Id="rId2" Type="http://schemas.openxmlformats.org/officeDocument/2006/relationships/slideLayout" Target="../slideLayouts/slideLayout2.xml"/><Relationship Id="rId16" Type="http://schemas.openxmlformats.org/officeDocument/2006/relationships/oleObject" Target="../embeddings/oleObject56.bin"/><Relationship Id="rId20" Type="http://schemas.openxmlformats.org/officeDocument/2006/relationships/oleObject" Target="../embeddings/oleObject58.bin"/><Relationship Id="rId1" Type="http://schemas.openxmlformats.org/officeDocument/2006/relationships/vmlDrawing" Target="../drawings/vmlDrawing11.vml"/><Relationship Id="rId6" Type="http://schemas.openxmlformats.org/officeDocument/2006/relationships/oleObject" Target="../embeddings/oleObject51.bin"/><Relationship Id="rId11" Type="http://schemas.openxmlformats.org/officeDocument/2006/relationships/image" Target="../media/image54.wmf"/><Relationship Id="rId5" Type="http://schemas.openxmlformats.org/officeDocument/2006/relationships/image" Target="../media/image51.wmf"/><Relationship Id="rId15" Type="http://schemas.openxmlformats.org/officeDocument/2006/relationships/image" Target="../media/image56.wmf"/><Relationship Id="rId10" Type="http://schemas.openxmlformats.org/officeDocument/2006/relationships/oleObject" Target="../embeddings/oleObject53.bin"/><Relationship Id="rId19" Type="http://schemas.openxmlformats.org/officeDocument/2006/relationships/image" Target="../media/image58.wmf"/><Relationship Id="rId4" Type="http://schemas.openxmlformats.org/officeDocument/2006/relationships/oleObject" Target="../embeddings/oleObject50.bin"/><Relationship Id="rId9" Type="http://schemas.openxmlformats.org/officeDocument/2006/relationships/image" Target="../media/image53.wmf"/><Relationship Id="rId14" Type="http://schemas.openxmlformats.org/officeDocument/2006/relationships/oleObject" Target="../embeddings/oleObject55.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notesSlide" Target="../notesSlides/notesSlide14.xml"/><Relationship Id="rId7"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60.bin"/><Relationship Id="rId11" Type="http://schemas.openxmlformats.org/officeDocument/2006/relationships/image" Target="../media/image63.wmf"/><Relationship Id="rId5" Type="http://schemas.openxmlformats.org/officeDocument/2006/relationships/image" Target="../media/image60.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2.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5.bin"/><Relationship Id="rId3" Type="http://schemas.openxmlformats.org/officeDocument/2006/relationships/notesSlide" Target="../notesSlides/notesSlide15.xml"/><Relationship Id="rId7"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64.bin"/><Relationship Id="rId5" Type="http://schemas.openxmlformats.org/officeDocument/2006/relationships/image" Target="../media/image64.wmf"/><Relationship Id="rId4" Type="http://schemas.openxmlformats.org/officeDocument/2006/relationships/oleObject" Target="../embeddings/oleObject63.bin"/><Relationship Id="rId9" Type="http://schemas.openxmlformats.org/officeDocument/2006/relationships/image" Target="../media/image66.wmf"/></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68.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67.bin"/><Relationship Id="rId5" Type="http://schemas.openxmlformats.org/officeDocument/2006/relationships/image" Target="../media/image67.wmf"/><Relationship Id="rId4" Type="http://schemas.openxmlformats.org/officeDocument/2006/relationships/oleObject" Target="../embeddings/oleObject66.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70.bin"/><Relationship Id="rId13" Type="http://schemas.openxmlformats.org/officeDocument/2006/relationships/image" Target="../media/image73.wmf"/><Relationship Id="rId3" Type="http://schemas.openxmlformats.org/officeDocument/2006/relationships/notesSlide" Target="../notesSlides/notesSlide18.xml"/><Relationship Id="rId7" Type="http://schemas.openxmlformats.org/officeDocument/2006/relationships/image" Target="../media/image70.wmf"/><Relationship Id="rId12"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69.bin"/><Relationship Id="rId11" Type="http://schemas.openxmlformats.org/officeDocument/2006/relationships/image" Target="../media/image72.wmf"/><Relationship Id="rId5" Type="http://schemas.openxmlformats.org/officeDocument/2006/relationships/image" Target="../media/image69.wmf"/><Relationship Id="rId15" Type="http://schemas.openxmlformats.org/officeDocument/2006/relationships/image" Target="../media/image74.wmf"/><Relationship Id="rId10" Type="http://schemas.openxmlformats.org/officeDocument/2006/relationships/oleObject" Target="../embeddings/oleObject71.bin"/><Relationship Id="rId4" Type="http://schemas.openxmlformats.org/officeDocument/2006/relationships/oleObject" Target="../embeddings/oleObject68.bin"/><Relationship Id="rId9" Type="http://schemas.openxmlformats.org/officeDocument/2006/relationships/image" Target="../media/image71.wmf"/><Relationship Id="rId14" Type="http://schemas.openxmlformats.org/officeDocument/2006/relationships/oleObject" Target="../embeddings/oleObject73.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76.bin"/><Relationship Id="rId3" Type="http://schemas.openxmlformats.org/officeDocument/2006/relationships/notesSlide" Target="../notesSlides/notesSlide19.xml"/><Relationship Id="rId7" Type="http://schemas.openxmlformats.org/officeDocument/2006/relationships/image" Target="../media/image76.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oleObject" Target="../embeddings/oleObject75.bin"/><Relationship Id="rId11" Type="http://schemas.openxmlformats.org/officeDocument/2006/relationships/image" Target="../media/image78.wmf"/><Relationship Id="rId5" Type="http://schemas.openxmlformats.org/officeDocument/2006/relationships/image" Target="../media/image75.wmf"/><Relationship Id="rId10" Type="http://schemas.openxmlformats.org/officeDocument/2006/relationships/oleObject" Target="../embeddings/oleObject77.bin"/><Relationship Id="rId4" Type="http://schemas.openxmlformats.org/officeDocument/2006/relationships/oleObject" Target="../embeddings/oleObject74.bin"/><Relationship Id="rId9" Type="http://schemas.openxmlformats.org/officeDocument/2006/relationships/image" Target="../media/image77.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17.vml"/><Relationship Id="rId5" Type="http://schemas.openxmlformats.org/officeDocument/2006/relationships/image" Target="../media/image79.wmf"/><Relationship Id="rId4" Type="http://schemas.openxmlformats.org/officeDocument/2006/relationships/oleObject" Target="../embeddings/oleObject78.bin"/></Relationships>
</file>

<file path=ppt/slides/_rels/slide21.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notesSlide" Target="../notesSlides/notesSlide21.xml"/><Relationship Id="rId7"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80.wmf"/><Relationship Id="rId5" Type="http://schemas.openxmlformats.org/officeDocument/2006/relationships/oleObject" Target="../embeddings/oleObject79.bin"/><Relationship Id="rId4" Type="http://schemas.openxmlformats.org/officeDocument/2006/relationships/image" Target="../media/image82.jpe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83.wmf"/><Relationship Id="rId5" Type="http://schemas.openxmlformats.org/officeDocument/2006/relationships/oleObject" Target="../embeddings/oleObject81.bin"/><Relationship Id="rId4" Type="http://schemas.openxmlformats.org/officeDocument/2006/relationships/image" Target="../media/image84.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84.bin"/><Relationship Id="rId3" Type="http://schemas.openxmlformats.org/officeDocument/2006/relationships/notesSlide" Target="../notesSlides/notesSlide24.xml"/><Relationship Id="rId7" Type="http://schemas.openxmlformats.org/officeDocument/2006/relationships/image" Target="../media/image86.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83.bin"/><Relationship Id="rId11" Type="http://schemas.openxmlformats.org/officeDocument/2006/relationships/image" Target="../media/image88.wmf"/><Relationship Id="rId5" Type="http://schemas.openxmlformats.org/officeDocument/2006/relationships/image" Target="../media/image85.wmf"/><Relationship Id="rId10" Type="http://schemas.openxmlformats.org/officeDocument/2006/relationships/oleObject" Target="../embeddings/oleObject85.bin"/><Relationship Id="rId4" Type="http://schemas.openxmlformats.org/officeDocument/2006/relationships/oleObject" Target="../embeddings/oleObject82.bin"/><Relationship Id="rId9" Type="http://schemas.openxmlformats.org/officeDocument/2006/relationships/image" Target="../media/image87.wmf"/></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21.vml"/><Relationship Id="rId5" Type="http://schemas.openxmlformats.org/officeDocument/2006/relationships/image" Target="../media/image89.wmf"/><Relationship Id="rId4" Type="http://schemas.openxmlformats.org/officeDocument/2006/relationships/oleObject" Target="../embeddings/oleObject86.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22.vml"/><Relationship Id="rId5" Type="http://schemas.openxmlformats.org/officeDocument/2006/relationships/image" Target="../media/image90.wmf"/><Relationship Id="rId4" Type="http://schemas.openxmlformats.org/officeDocument/2006/relationships/oleObject" Target="../embeddings/oleObject87.bin"/></Relationships>
</file>

<file path=ppt/slides/_rels/slide27.x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notesSlide" Target="../notesSlides/notesSlide27.xml"/><Relationship Id="rId7"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91.wmf"/><Relationship Id="rId5" Type="http://schemas.openxmlformats.org/officeDocument/2006/relationships/oleObject" Target="../embeddings/oleObject88.bin"/><Relationship Id="rId4" Type="http://schemas.openxmlformats.org/officeDocument/2006/relationships/image" Target="../media/image84.jpeg"/></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92.bin"/><Relationship Id="rId13" Type="http://schemas.openxmlformats.org/officeDocument/2006/relationships/image" Target="../media/image97.wmf"/><Relationship Id="rId3" Type="http://schemas.openxmlformats.org/officeDocument/2006/relationships/notesSlide" Target="../notesSlides/notesSlide28.xml"/><Relationship Id="rId7" Type="http://schemas.openxmlformats.org/officeDocument/2006/relationships/image" Target="../media/image94.wmf"/><Relationship Id="rId12"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oleObject" Target="../embeddings/oleObject91.bin"/><Relationship Id="rId11" Type="http://schemas.openxmlformats.org/officeDocument/2006/relationships/image" Target="../media/image96.wmf"/><Relationship Id="rId5" Type="http://schemas.openxmlformats.org/officeDocument/2006/relationships/image" Target="../media/image93.wmf"/><Relationship Id="rId10" Type="http://schemas.openxmlformats.org/officeDocument/2006/relationships/oleObject" Target="../embeddings/oleObject93.bin"/><Relationship Id="rId4" Type="http://schemas.openxmlformats.org/officeDocument/2006/relationships/oleObject" Target="../embeddings/oleObject90.bin"/><Relationship Id="rId9" Type="http://schemas.openxmlformats.org/officeDocument/2006/relationships/image" Target="../media/image95.wmf"/></Relationships>
</file>

<file path=ppt/slides/_rels/slide29.xml.rels><?xml version="1.0" encoding="UTF-8" standalone="yes"?>
<Relationships xmlns="http://schemas.openxmlformats.org/package/2006/relationships"><Relationship Id="rId8" Type="http://schemas.openxmlformats.org/officeDocument/2006/relationships/image" Target="../media/image99.wmf"/><Relationship Id="rId3" Type="http://schemas.openxmlformats.org/officeDocument/2006/relationships/notesSlide" Target="../notesSlides/notesSlide29.xml"/><Relationship Id="rId7" Type="http://schemas.openxmlformats.org/officeDocument/2006/relationships/oleObject" Target="../embeddings/oleObject96.bin"/><Relationship Id="rId2" Type="http://schemas.openxmlformats.org/officeDocument/2006/relationships/slideLayout" Target="../slideLayouts/slideLayout1.xml"/><Relationship Id="rId1" Type="http://schemas.openxmlformats.org/officeDocument/2006/relationships/vmlDrawing" Target="../drawings/vmlDrawing25.vml"/><Relationship Id="rId6" Type="http://schemas.openxmlformats.org/officeDocument/2006/relationships/image" Target="../media/image98.wmf"/><Relationship Id="rId5" Type="http://schemas.openxmlformats.org/officeDocument/2006/relationships/oleObject" Target="../embeddings/oleObject95.bin"/><Relationship Id="rId4" Type="http://schemas.openxmlformats.org/officeDocument/2006/relationships/image" Target="../media/image10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02.wmf"/><Relationship Id="rId13" Type="http://schemas.openxmlformats.org/officeDocument/2006/relationships/oleObject" Target="../embeddings/oleObject102.bin"/><Relationship Id="rId18" Type="http://schemas.openxmlformats.org/officeDocument/2006/relationships/oleObject" Target="../embeddings/oleObject105.bin"/><Relationship Id="rId26" Type="http://schemas.openxmlformats.org/officeDocument/2006/relationships/image" Target="../media/image110.wmf"/><Relationship Id="rId3" Type="http://schemas.openxmlformats.org/officeDocument/2006/relationships/notesSlide" Target="../notesSlides/notesSlide30.xml"/><Relationship Id="rId21" Type="http://schemas.openxmlformats.org/officeDocument/2006/relationships/image" Target="../media/image108.wmf"/><Relationship Id="rId7" Type="http://schemas.openxmlformats.org/officeDocument/2006/relationships/oleObject" Target="../embeddings/oleObject99.bin"/><Relationship Id="rId12" Type="http://schemas.openxmlformats.org/officeDocument/2006/relationships/image" Target="../media/image104.wmf"/><Relationship Id="rId17" Type="http://schemas.openxmlformats.org/officeDocument/2006/relationships/oleObject" Target="../embeddings/oleObject104.bin"/><Relationship Id="rId25" Type="http://schemas.openxmlformats.org/officeDocument/2006/relationships/oleObject" Target="../embeddings/oleObject109.bin"/><Relationship Id="rId2" Type="http://schemas.openxmlformats.org/officeDocument/2006/relationships/slideLayout" Target="../slideLayouts/slideLayout2.xml"/><Relationship Id="rId16" Type="http://schemas.openxmlformats.org/officeDocument/2006/relationships/image" Target="../media/image106.wmf"/><Relationship Id="rId20" Type="http://schemas.openxmlformats.org/officeDocument/2006/relationships/oleObject" Target="../embeddings/oleObject106.bin"/><Relationship Id="rId29" Type="http://schemas.openxmlformats.org/officeDocument/2006/relationships/oleObject" Target="../embeddings/oleObject111.bin"/><Relationship Id="rId1" Type="http://schemas.openxmlformats.org/officeDocument/2006/relationships/vmlDrawing" Target="../drawings/vmlDrawing26.vml"/><Relationship Id="rId6" Type="http://schemas.openxmlformats.org/officeDocument/2006/relationships/oleObject" Target="../embeddings/oleObject98.bin"/><Relationship Id="rId11" Type="http://schemas.openxmlformats.org/officeDocument/2006/relationships/oleObject" Target="../embeddings/oleObject101.bin"/><Relationship Id="rId24" Type="http://schemas.openxmlformats.org/officeDocument/2006/relationships/oleObject" Target="../embeddings/oleObject108.bin"/><Relationship Id="rId32" Type="http://schemas.openxmlformats.org/officeDocument/2006/relationships/image" Target="../media/image113.wmf"/><Relationship Id="rId5" Type="http://schemas.openxmlformats.org/officeDocument/2006/relationships/image" Target="../media/image101.wmf"/><Relationship Id="rId15" Type="http://schemas.openxmlformats.org/officeDocument/2006/relationships/oleObject" Target="../embeddings/oleObject103.bin"/><Relationship Id="rId23" Type="http://schemas.openxmlformats.org/officeDocument/2006/relationships/image" Target="../media/image109.wmf"/><Relationship Id="rId28" Type="http://schemas.openxmlformats.org/officeDocument/2006/relationships/image" Target="../media/image111.wmf"/><Relationship Id="rId10" Type="http://schemas.openxmlformats.org/officeDocument/2006/relationships/image" Target="../media/image103.wmf"/><Relationship Id="rId19" Type="http://schemas.openxmlformats.org/officeDocument/2006/relationships/image" Target="../media/image107.wmf"/><Relationship Id="rId31" Type="http://schemas.openxmlformats.org/officeDocument/2006/relationships/oleObject" Target="../embeddings/oleObject112.bin"/><Relationship Id="rId4" Type="http://schemas.openxmlformats.org/officeDocument/2006/relationships/oleObject" Target="../embeddings/oleObject97.bin"/><Relationship Id="rId9" Type="http://schemas.openxmlformats.org/officeDocument/2006/relationships/oleObject" Target="../embeddings/oleObject100.bin"/><Relationship Id="rId14" Type="http://schemas.openxmlformats.org/officeDocument/2006/relationships/image" Target="../media/image105.wmf"/><Relationship Id="rId22" Type="http://schemas.openxmlformats.org/officeDocument/2006/relationships/oleObject" Target="../embeddings/oleObject107.bin"/><Relationship Id="rId27" Type="http://schemas.openxmlformats.org/officeDocument/2006/relationships/oleObject" Target="../embeddings/oleObject110.bin"/><Relationship Id="rId30" Type="http://schemas.openxmlformats.org/officeDocument/2006/relationships/image" Target="../media/image112.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9.bin"/><Relationship Id="rId3" Type="http://schemas.openxmlformats.org/officeDocument/2006/relationships/notesSlide" Target="../notesSlides/notesSlide4.xml"/><Relationship Id="rId21" Type="http://schemas.openxmlformats.org/officeDocument/2006/relationships/image" Target="../media/image11.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slideLayout" Target="../slideLayouts/slideLayout2.xml"/><Relationship Id="rId16" Type="http://schemas.openxmlformats.org/officeDocument/2006/relationships/oleObject" Target="../embeddings/oleObject8.bin"/><Relationship Id="rId20" Type="http://schemas.openxmlformats.org/officeDocument/2006/relationships/oleObject" Target="../embeddings/oleObject10.bin"/><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23" Type="http://schemas.openxmlformats.org/officeDocument/2006/relationships/image" Target="../media/image12.wmf"/><Relationship Id="rId10" Type="http://schemas.openxmlformats.org/officeDocument/2006/relationships/oleObject" Target="../embeddings/oleObject5.bin"/><Relationship Id="rId19" Type="http://schemas.openxmlformats.org/officeDocument/2006/relationships/image" Target="../media/image10.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 Id="rId22" Type="http://schemas.openxmlformats.org/officeDocument/2006/relationships/oleObject" Target="../embeddings/oleObject11.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notesSlide" Target="../notesSlides/notesSlide5.xml"/><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3.bin"/><Relationship Id="rId11" Type="http://schemas.openxmlformats.org/officeDocument/2006/relationships/image" Target="../media/image16.wmf"/><Relationship Id="rId5" Type="http://schemas.openxmlformats.org/officeDocument/2006/relationships/image" Target="../media/image13.wmf"/><Relationship Id="rId10" Type="http://schemas.openxmlformats.org/officeDocument/2006/relationships/oleObject" Target="../embeddings/oleObject15.bin"/><Relationship Id="rId4" Type="http://schemas.openxmlformats.org/officeDocument/2006/relationships/oleObject" Target="../embeddings/oleObject12.bin"/><Relationship Id="rId9" Type="http://schemas.openxmlformats.org/officeDocument/2006/relationships/image" Target="../media/image1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21.wmf"/><Relationship Id="rId3" Type="http://schemas.openxmlformats.org/officeDocument/2006/relationships/notesSlide" Target="../notesSlides/notesSlide6.xml"/><Relationship Id="rId7" Type="http://schemas.openxmlformats.org/officeDocument/2006/relationships/image" Target="../media/image18.wmf"/><Relationship Id="rId12"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7.bin"/><Relationship Id="rId11" Type="http://schemas.openxmlformats.org/officeDocument/2006/relationships/image" Target="../media/image20.wmf"/><Relationship Id="rId5" Type="http://schemas.openxmlformats.org/officeDocument/2006/relationships/image" Target="../media/image17.wmf"/><Relationship Id="rId15" Type="http://schemas.openxmlformats.org/officeDocument/2006/relationships/image" Target="../media/image22.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9.wmf"/><Relationship Id="rId14" Type="http://schemas.openxmlformats.org/officeDocument/2006/relationships/oleObject" Target="../embeddings/oleObject21.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7.wmf"/><Relationship Id="rId3" Type="http://schemas.openxmlformats.org/officeDocument/2006/relationships/notesSlide" Target="../notesSlides/notesSlide7.xml"/><Relationship Id="rId7" Type="http://schemas.openxmlformats.org/officeDocument/2006/relationships/image" Target="../media/image24.wmf"/><Relationship Id="rId12"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23.bin"/><Relationship Id="rId11" Type="http://schemas.openxmlformats.org/officeDocument/2006/relationships/image" Target="../media/image26.wmf"/><Relationship Id="rId5" Type="http://schemas.openxmlformats.org/officeDocument/2006/relationships/image" Target="../media/image23.wmf"/><Relationship Id="rId15" Type="http://schemas.openxmlformats.org/officeDocument/2006/relationships/image" Target="../media/image2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5.wmf"/><Relationship Id="rId14" Type="http://schemas.openxmlformats.org/officeDocument/2006/relationships/oleObject" Target="../embeddings/oleObject27.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3.wmf"/><Relationship Id="rId3" Type="http://schemas.openxmlformats.org/officeDocument/2006/relationships/notesSlide" Target="../notesSlides/notesSlide8.xml"/><Relationship Id="rId7" Type="http://schemas.openxmlformats.org/officeDocument/2006/relationships/image" Target="../media/image30.wmf"/><Relationship Id="rId12"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9.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1.wmf"/><Relationship Id="rId14" Type="http://schemas.openxmlformats.org/officeDocument/2006/relationships/oleObject" Target="../embeddings/oleObject33.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6.bin"/><Relationship Id="rId13" Type="http://schemas.openxmlformats.org/officeDocument/2006/relationships/image" Target="../media/image39.wmf"/><Relationship Id="rId3" Type="http://schemas.openxmlformats.org/officeDocument/2006/relationships/notesSlide" Target="../notesSlides/notesSlide9.xml"/><Relationship Id="rId7" Type="http://schemas.openxmlformats.org/officeDocument/2006/relationships/image" Target="../media/image36.wmf"/><Relationship Id="rId12"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35.bin"/><Relationship Id="rId11" Type="http://schemas.openxmlformats.org/officeDocument/2006/relationships/image" Target="../media/image38.wmf"/><Relationship Id="rId5" Type="http://schemas.openxmlformats.org/officeDocument/2006/relationships/image" Target="../media/image35.wmf"/><Relationship Id="rId15" Type="http://schemas.openxmlformats.org/officeDocument/2006/relationships/image" Target="../media/image40.wmf"/><Relationship Id="rId10" Type="http://schemas.openxmlformats.org/officeDocument/2006/relationships/oleObject" Target="../embeddings/oleObject37.bin"/><Relationship Id="rId4" Type="http://schemas.openxmlformats.org/officeDocument/2006/relationships/oleObject" Target="../embeddings/oleObject34.bin"/><Relationship Id="rId9" Type="http://schemas.openxmlformats.org/officeDocument/2006/relationships/image" Target="../media/image37.wmf"/><Relationship Id="rId14" Type="http://schemas.openxmlformats.org/officeDocument/2006/relationships/oleObject" Target="../embeddings/oleObject39.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0725" name="Rectangle 1"/>
          <p:cNvSpPr>
            <a:spLocks noGrp="1" noChangeArrowheads="1"/>
          </p:cNvSpPr>
          <p:nvPr>
            <p:ph idx="1"/>
          </p:nvPr>
        </p:nvSpPr>
        <p:spPr>
          <a:xfrm>
            <a:off x="1095348" y="1599393"/>
            <a:ext cx="8429684" cy="5078313"/>
          </a:xfrm>
          <a:solidFill>
            <a:srgbClr val="FFC000"/>
          </a:solidFill>
        </p:spPr>
        <p:txBody>
          <a:bodyPr wrap="square" lIns="91440" tIns="45720" rIns="91440" bIns="45720" anchor="ctr">
            <a:spAutoFit/>
          </a:bodyPr>
          <a:lstStyle/>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9-1</a:t>
            </a:r>
            <a:r>
              <a:rPr lang="ar-YE" sz="1800" b="1" dirty="0" smtClean="0">
                <a:solidFill>
                  <a:schemeClr val="accent2">
                    <a:lumMod val="50000"/>
                  </a:schemeClr>
                </a:solidFill>
                <a:latin typeface="Times New Roman" pitchFamily="18" charset="0"/>
                <a:cs typeface="Times New Roman" pitchFamily="18" charset="0"/>
              </a:rPr>
              <a:t> دالة إنتاج </a:t>
            </a:r>
            <a:r>
              <a:rPr lang="ar-SA" sz="1800" b="1" dirty="0" smtClean="0">
                <a:solidFill>
                  <a:schemeClr val="accent2">
                    <a:lumMod val="50000"/>
                  </a:schemeClr>
                </a:solidFill>
                <a:latin typeface="Times New Roman" pitchFamily="18" charset="0"/>
                <a:cs typeface="Times New Roman" pitchFamily="18" charset="0"/>
              </a:rPr>
              <a:t>كوب-</a:t>
            </a:r>
            <a:r>
              <a:rPr lang="ar-YE" sz="1800" b="1" dirty="0" smtClean="0">
                <a:solidFill>
                  <a:schemeClr val="accent2">
                    <a:lumMod val="50000"/>
                  </a:schemeClr>
                </a:solidFill>
                <a:latin typeface="Times New Roman" pitchFamily="18" charset="0"/>
                <a:cs typeface="Times New Roman" pitchFamily="18" charset="0"/>
              </a:rPr>
              <a:t> </a:t>
            </a:r>
            <a:r>
              <a:rPr lang="ar-SA" sz="1800" b="1" dirty="0" smtClean="0">
                <a:solidFill>
                  <a:schemeClr val="accent2">
                    <a:lumMod val="50000"/>
                  </a:schemeClr>
                </a:solidFill>
                <a:latin typeface="Times New Roman" pitchFamily="18" charset="0"/>
                <a:cs typeface="Times New Roman" pitchFamily="18" charset="0"/>
              </a:rPr>
              <a:t>دوجلاس </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9-2</a:t>
            </a:r>
            <a:r>
              <a:rPr lang="ar-SA" sz="1800" b="1" dirty="0" smtClean="0">
                <a:solidFill>
                  <a:schemeClr val="accent2">
                    <a:lumMod val="50000"/>
                  </a:schemeClr>
                </a:solidFill>
                <a:latin typeface="Times New Roman" pitchFamily="18" charset="0"/>
                <a:cs typeface="Times New Roman" pitchFamily="18" charset="0"/>
              </a:rPr>
              <a:t>خصائص دالة إنتاج كوب-دوجلاس:</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9-3</a:t>
            </a:r>
            <a:r>
              <a:rPr lang="ar-SA" sz="1800" b="1" dirty="0" smtClean="0">
                <a:solidFill>
                  <a:schemeClr val="accent2">
                    <a:lumMod val="50000"/>
                  </a:schemeClr>
                </a:solidFill>
                <a:latin typeface="Times New Roman" pitchFamily="18" charset="0"/>
                <a:cs typeface="Times New Roman" pitchFamily="18" charset="0"/>
              </a:rPr>
              <a:t> تعظيم أرباح المنشأة باستخدام دالة كوب-دوجلاس</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9-4</a:t>
            </a:r>
            <a:r>
              <a:rPr lang="ar-SA" sz="1800" b="1" dirty="0" smtClean="0">
                <a:solidFill>
                  <a:schemeClr val="accent2">
                    <a:lumMod val="50000"/>
                  </a:schemeClr>
                </a:solidFill>
                <a:latin typeface="Times New Roman" pitchFamily="18" charset="0"/>
                <a:cs typeface="Times New Roman" pitchFamily="18" charset="0"/>
              </a:rPr>
              <a:t> أهم عيوب دالة كوب دوجلاس</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9-5</a:t>
            </a:r>
            <a:r>
              <a:rPr lang="ar-SA" sz="1800" b="1" dirty="0" smtClean="0">
                <a:solidFill>
                  <a:schemeClr val="accent2">
                    <a:lumMod val="50000"/>
                  </a:schemeClr>
                </a:solidFill>
                <a:latin typeface="Times New Roman" pitchFamily="18" charset="0"/>
                <a:cs typeface="Times New Roman" pitchFamily="18" charset="0"/>
              </a:rPr>
              <a:t> اشتقاق دالة التكاليف من دالة إنتاج كوب دوجلاس</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9-6</a:t>
            </a:r>
            <a:r>
              <a:rPr lang="ar-SA" sz="1800" b="1" dirty="0" smtClean="0">
                <a:solidFill>
                  <a:schemeClr val="accent2">
                    <a:lumMod val="50000"/>
                  </a:schemeClr>
                </a:solidFill>
                <a:latin typeface="Times New Roman" pitchFamily="18" charset="0"/>
                <a:cs typeface="Times New Roman" pitchFamily="18" charset="0"/>
              </a:rPr>
              <a:t> دالة الإنتاج ذات مرونة الإحلال الثابتة </a:t>
            </a:r>
            <a:r>
              <a:rPr lang="en-US" sz="1800" b="1" i="1" dirty="0" smtClean="0">
                <a:solidFill>
                  <a:schemeClr val="accent2">
                    <a:lumMod val="50000"/>
                  </a:schemeClr>
                </a:solidFill>
                <a:latin typeface="Times New Roman" pitchFamily="18" charset="0"/>
                <a:cs typeface="Times New Roman" pitchFamily="18" charset="0"/>
              </a:rPr>
              <a:t>(CES)</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9-7</a:t>
            </a:r>
            <a:r>
              <a:rPr lang="ar-SA" sz="1800" b="1" dirty="0" smtClean="0">
                <a:solidFill>
                  <a:schemeClr val="accent2">
                    <a:lumMod val="50000"/>
                  </a:schemeClr>
                </a:solidFill>
                <a:latin typeface="Times New Roman" pitchFamily="18" charset="0"/>
                <a:cs typeface="Times New Roman" pitchFamily="18" charset="0"/>
              </a:rPr>
              <a:t> خصائص دالة </a:t>
            </a:r>
            <a:r>
              <a:rPr lang="en-US" sz="1800" b="1" i="1" dirty="0" smtClean="0">
                <a:solidFill>
                  <a:schemeClr val="accent2">
                    <a:lumMod val="50000"/>
                  </a:schemeClr>
                </a:solidFill>
                <a:latin typeface="Times New Roman" pitchFamily="18" charset="0"/>
                <a:cs typeface="Times New Roman" pitchFamily="18" charset="0"/>
              </a:rPr>
              <a:t>CES</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9-8</a:t>
            </a:r>
            <a:r>
              <a:rPr lang="ar-SA" sz="1800" b="1" dirty="0" smtClean="0">
                <a:solidFill>
                  <a:schemeClr val="accent2">
                    <a:lumMod val="50000"/>
                  </a:schemeClr>
                </a:solidFill>
                <a:latin typeface="Times New Roman" pitchFamily="18" charset="0"/>
                <a:cs typeface="Times New Roman" pitchFamily="18" charset="0"/>
              </a:rPr>
              <a:t> أهم عيوب دالة </a:t>
            </a:r>
            <a:r>
              <a:rPr lang="en-US" sz="1800" b="1" i="1" dirty="0" smtClean="0">
                <a:solidFill>
                  <a:schemeClr val="accent2">
                    <a:lumMod val="50000"/>
                  </a:schemeClr>
                </a:solidFill>
                <a:latin typeface="Times New Roman" pitchFamily="18" charset="0"/>
                <a:cs typeface="Times New Roman" pitchFamily="18" charset="0"/>
              </a:rPr>
              <a:t>CES</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9-9</a:t>
            </a:r>
            <a:r>
              <a:rPr lang="ar-SA" sz="1800" b="1" dirty="0" smtClean="0">
                <a:solidFill>
                  <a:schemeClr val="accent2">
                    <a:lumMod val="50000"/>
                  </a:schemeClr>
                </a:solidFill>
                <a:latin typeface="Times New Roman" pitchFamily="18" charset="0"/>
                <a:cs typeface="Times New Roman" pitchFamily="18" charset="0"/>
              </a:rPr>
              <a:t> دالة الإنتاج ذات مرونة الإحلال المتغيرة </a:t>
            </a:r>
            <a:r>
              <a:rPr lang="en-US" sz="1800" b="1" i="1" dirty="0" smtClean="0">
                <a:solidFill>
                  <a:schemeClr val="accent2">
                    <a:lumMod val="50000"/>
                  </a:schemeClr>
                </a:solidFill>
                <a:latin typeface="Times New Roman" pitchFamily="18" charset="0"/>
                <a:cs typeface="Times New Roman" pitchFamily="18" charset="0"/>
              </a:rPr>
              <a:t>VES</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9-10</a:t>
            </a:r>
            <a:r>
              <a:rPr lang="ar-SA" sz="1800" b="1" dirty="0" smtClean="0">
                <a:solidFill>
                  <a:schemeClr val="accent2">
                    <a:lumMod val="50000"/>
                  </a:schemeClr>
                </a:solidFill>
                <a:latin typeface="Times New Roman" pitchFamily="18" charset="0"/>
                <a:cs typeface="Times New Roman" pitchFamily="18" charset="0"/>
              </a:rPr>
              <a:t> خصائص مرونة الإحلال في الدالة </a:t>
            </a:r>
            <a:r>
              <a:rPr lang="en-US" sz="1800" b="1" i="1" dirty="0" smtClean="0">
                <a:solidFill>
                  <a:schemeClr val="accent2">
                    <a:lumMod val="50000"/>
                  </a:schemeClr>
                </a:solidFill>
                <a:latin typeface="Times New Roman" pitchFamily="18" charset="0"/>
                <a:cs typeface="Times New Roman" pitchFamily="18" charset="0"/>
              </a:rPr>
              <a:t>VES</a:t>
            </a:r>
            <a:r>
              <a:rPr lang="ar-SA" sz="1800" b="1" dirty="0" smtClean="0">
                <a:solidFill>
                  <a:schemeClr val="accent2">
                    <a:lumMod val="50000"/>
                  </a:schemeClr>
                </a:solidFill>
                <a:latin typeface="Times New Roman" pitchFamily="18" charset="0"/>
                <a:cs typeface="Times New Roman" pitchFamily="18" charset="0"/>
              </a:rPr>
              <a:t> </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9-11</a:t>
            </a:r>
            <a:r>
              <a:rPr lang="ar-SA" sz="1800" b="1" dirty="0" smtClean="0">
                <a:solidFill>
                  <a:schemeClr val="accent2">
                    <a:lumMod val="50000"/>
                  </a:schemeClr>
                </a:solidFill>
                <a:latin typeface="Times New Roman" pitchFamily="18" charset="0"/>
                <a:cs typeface="Times New Roman" pitchFamily="18" charset="0"/>
              </a:rPr>
              <a:t> أهم عيوب دالة </a:t>
            </a:r>
            <a:r>
              <a:rPr lang="en-US" sz="1800" b="1" i="1" dirty="0" smtClean="0">
                <a:solidFill>
                  <a:schemeClr val="accent2">
                    <a:lumMod val="50000"/>
                  </a:schemeClr>
                </a:solidFill>
                <a:latin typeface="Times New Roman" pitchFamily="18" charset="0"/>
                <a:cs typeface="Times New Roman" pitchFamily="18" charset="0"/>
              </a:rPr>
              <a:t>VES</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9-12</a:t>
            </a:r>
            <a:r>
              <a:rPr lang="ar-SA" sz="1800" b="1" dirty="0" smtClean="0">
                <a:solidFill>
                  <a:schemeClr val="accent2">
                    <a:lumMod val="50000"/>
                  </a:schemeClr>
                </a:solidFill>
                <a:latin typeface="Times New Roman" pitchFamily="18" charset="0"/>
                <a:cs typeface="Times New Roman" pitchFamily="18" charset="0"/>
              </a:rPr>
              <a:t> الدوال الإنتاجية الجبرية من الدرجة الثانية </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9-13</a:t>
            </a:r>
            <a:r>
              <a:rPr lang="ar-SA" sz="1800" b="1" dirty="0" smtClean="0">
                <a:solidFill>
                  <a:schemeClr val="accent2">
                    <a:lumMod val="50000"/>
                  </a:schemeClr>
                </a:solidFill>
                <a:latin typeface="Times New Roman" pitchFamily="18" charset="0"/>
                <a:cs typeface="Times New Roman" pitchFamily="18" charset="0"/>
              </a:rPr>
              <a:t> خصائص الدوال الإنتاجية الجبرية من الدرجة الثانية</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9-14</a:t>
            </a:r>
            <a:r>
              <a:rPr lang="ar-SA" sz="1800" b="1" dirty="0" smtClean="0">
                <a:solidFill>
                  <a:schemeClr val="accent2">
                    <a:lumMod val="50000"/>
                  </a:schemeClr>
                </a:solidFill>
                <a:latin typeface="Times New Roman" pitchFamily="18" charset="0"/>
                <a:cs typeface="Times New Roman" pitchFamily="18" charset="0"/>
              </a:rPr>
              <a:t>  أهم عيوب الدوال الإنتاجية الجبرية من الدرجة الثانية</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9-15</a:t>
            </a:r>
            <a:r>
              <a:rPr lang="ar-SA" sz="1800" b="1" dirty="0" smtClean="0">
                <a:solidFill>
                  <a:schemeClr val="accent2">
                    <a:lumMod val="50000"/>
                  </a:schemeClr>
                </a:solidFill>
                <a:latin typeface="Times New Roman" pitchFamily="18" charset="0"/>
                <a:cs typeface="Times New Roman" pitchFamily="18" charset="0"/>
              </a:rPr>
              <a:t> دوال الإنتاج غير الجبرية  </a:t>
            </a:r>
            <a:endParaRPr lang="en-US"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r>
              <a:rPr lang="en-US" sz="1800" b="1" dirty="0" smtClean="0">
                <a:solidFill>
                  <a:schemeClr val="accent2">
                    <a:lumMod val="50000"/>
                  </a:schemeClr>
                </a:solidFill>
                <a:latin typeface="Times New Roman" pitchFamily="18" charset="0"/>
                <a:cs typeface="Times New Roman" pitchFamily="18" charset="0"/>
              </a:rPr>
              <a:t>9-16</a:t>
            </a:r>
            <a:r>
              <a:rPr lang="ar-SA" sz="1800" b="1" dirty="0" smtClean="0">
                <a:solidFill>
                  <a:schemeClr val="accent2">
                    <a:lumMod val="50000"/>
                  </a:schemeClr>
                </a:solidFill>
                <a:latin typeface="Times New Roman" pitchFamily="18" charset="0"/>
                <a:cs typeface="Times New Roman" pitchFamily="18" charset="0"/>
              </a:rPr>
              <a:t>  خصائص دوال الإنتاج غير الجبرية </a:t>
            </a:r>
          </a:p>
          <a:p>
            <a:pPr marL="0" indent="0" defTabSz="914400">
              <a:spcBef>
                <a:spcPct val="0"/>
              </a:spcBef>
              <a:buFontTx/>
              <a:buNone/>
            </a:pPr>
            <a:endParaRPr lang="ar-SA" sz="1800" b="1" dirty="0" smtClean="0">
              <a:solidFill>
                <a:schemeClr val="accent2">
                  <a:lumMod val="50000"/>
                </a:schemeClr>
              </a:solidFill>
              <a:latin typeface="Times New Roman" pitchFamily="18" charset="0"/>
              <a:cs typeface="Times New Roman" pitchFamily="18" charset="0"/>
            </a:endParaRPr>
          </a:p>
          <a:p>
            <a:pPr marL="0" indent="0" defTabSz="914400">
              <a:spcBef>
                <a:spcPct val="0"/>
              </a:spcBef>
              <a:buFontTx/>
              <a:buNone/>
            </a:pPr>
            <a:endParaRPr lang="ar-SA" sz="1800" b="1" dirty="0" smtClean="0">
              <a:solidFill>
                <a:schemeClr val="accent2">
                  <a:lumMod val="50000"/>
                </a:schemeClr>
              </a:solidFill>
              <a:latin typeface="Times New Roman" pitchFamily="18" charset="0"/>
              <a:cs typeface="Times New Roman" pitchFamily="18" charset="0"/>
            </a:endParaRPr>
          </a:p>
        </p:txBody>
      </p:sp>
      <p:sp>
        <p:nvSpPr>
          <p:cNvPr id="30722" name="عنصر نائب لرقم الشريحة 5"/>
          <p:cNvSpPr>
            <a:spLocks noGrp="1"/>
          </p:cNvSpPr>
          <p:nvPr>
            <p:ph type="sldNum" sz="quarter" idx="12"/>
          </p:nvPr>
        </p:nvSpPr>
        <p:spPr>
          <a:noFill/>
        </p:spPr>
        <p:txBody>
          <a:bodyPr lIns="55479" tIns="27740" rIns="55479" bIns="27740"/>
          <a:lstStyle/>
          <a:p>
            <a:pPr defTabSz="555625"/>
            <a:fld id="{C090DFFF-4FB3-4DC5-B57E-3C4F5B50B92F}" type="slidenum">
              <a:rPr lang="ar-SA" smtClean="0">
                <a:latin typeface="Arial" pitchFamily="34" charset="0"/>
                <a:cs typeface="Arial" pitchFamily="34" charset="0"/>
              </a:rPr>
              <a:pPr defTabSz="555625"/>
              <a:t>1</a:t>
            </a:fld>
            <a:endParaRPr lang="en-US" dirty="0" smtClean="0">
              <a:latin typeface="Arial" pitchFamily="34" charset="0"/>
              <a:cs typeface="Arial" pitchFamily="34" charset="0"/>
            </a:endParaRPr>
          </a:p>
        </p:txBody>
      </p:sp>
      <p:sp>
        <p:nvSpPr>
          <p:cNvPr id="30723" name="AutoShape 5"/>
          <p:cNvSpPr>
            <a:spLocks noChangeArrowheads="1"/>
          </p:cNvSpPr>
          <p:nvPr/>
        </p:nvSpPr>
        <p:spPr bwMode="auto">
          <a:xfrm>
            <a:off x="2381232" y="742137"/>
            <a:ext cx="5184775" cy="642942"/>
          </a:xfrm>
          <a:prstGeom prst="flowChartMagneticDisk">
            <a:avLst/>
          </a:prstGeom>
          <a:noFill/>
          <a:ln w="28575">
            <a:noFill/>
            <a:round/>
            <a:headEnd/>
            <a:tailEnd/>
          </a:ln>
        </p:spPr>
        <p:txBody>
          <a:bodyPr wrap="none" lIns="91430" tIns="45716" rIns="91430" bIns="45716" anchor="ctr"/>
          <a:lstStyle/>
          <a:p>
            <a:pPr algn="ctr" defTabSz="555625"/>
            <a:r>
              <a:rPr lang="ar-SA" sz="4400" b="1" dirty="0">
                <a:solidFill>
                  <a:schemeClr val="accent3">
                    <a:lumMod val="50000"/>
                  </a:schemeClr>
                </a:solidFill>
                <a:cs typeface="+mj-cs"/>
              </a:rPr>
              <a:t>الباب التاسع</a:t>
            </a:r>
            <a:endParaRPr lang="en-US" sz="4400" b="1" dirty="0">
              <a:solidFill>
                <a:schemeClr val="accent3">
                  <a:lumMod val="50000"/>
                </a:schemeClr>
              </a:solidFill>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عنصر نائب لرقم الشريحة 5"/>
          <p:cNvSpPr txBox="1">
            <a:spLocks noGrp="1"/>
          </p:cNvSpPr>
          <p:nvPr/>
        </p:nvSpPr>
        <p:spPr bwMode="auto">
          <a:xfrm>
            <a:off x="0" y="6553200"/>
            <a:ext cx="2376488" cy="503238"/>
          </a:xfrm>
          <a:prstGeom prst="rect">
            <a:avLst/>
          </a:prstGeom>
          <a:noFill/>
          <a:ln w="9525">
            <a:noFill/>
            <a:miter lim="800000"/>
            <a:headEnd/>
            <a:tailEnd/>
          </a:ln>
        </p:spPr>
        <p:txBody>
          <a:bodyPr lIns="55479" tIns="27740" rIns="55479" bIns="27740"/>
          <a:lstStyle/>
          <a:p>
            <a:pPr algn="l" defTabSz="555625"/>
            <a:fld id="{ADBD289C-A71E-43BD-808D-51FFB2967084}" type="slidenum">
              <a:rPr lang="ar-SA" sz="1200"/>
              <a:pPr algn="l" defTabSz="555625"/>
              <a:t>10</a:t>
            </a:fld>
            <a:endParaRPr lang="en-US" sz="1200" dirty="0"/>
          </a:p>
        </p:txBody>
      </p:sp>
      <p:sp>
        <p:nvSpPr>
          <p:cNvPr id="58374" name="AutoShape 6"/>
          <p:cNvSpPr>
            <a:spLocks noChangeArrowheads="1"/>
          </p:cNvSpPr>
          <p:nvPr/>
        </p:nvSpPr>
        <p:spPr bwMode="auto">
          <a:xfrm>
            <a:off x="1238224" y="813575"/>
            <a:ext cx="7643866" cy="714380"/>
          </a:xfrm>
          <a:prstGeom prst="rect">
            <a:avLst/>
          </a:prstGeom>
          <a:solidFill>
            <a:schemeClr val="bg2">
              <a:lumMod val="90000"/>
            </a:schemeClr>
          </a:solidFill>
          <a:ln w="28575">
            <a:noFill/>
            <a:round/>
            <a:headEnd/>
            <a:tailEnd/>
          </a:ln>
        </p:spPr>
        <p:txBody>
          <a:bodyPr wrap="none" anchor="ctr"/>
          <a:lstStyle/>
          <a:p>
            <a:r>
              <a:rPr lang="ar-SA" sz="2400" b="1" dirty="0">
                <a:solidFill>
                  <a:schemeClr val="accent2">
                    <a:lumMod val="50000"/>
                  </a:schemeClr>
                </a:solidFill>
                <a:latin typeface="Times New Roman" pitchFamily="18" charset="0"/>
                <a:cs typeface="Times New Roman" pitchFamily="18" charset="0"/>
              </a:rPr>
              <a:t>تـــــعظيم أربـــــاح الــــــمنشأة باســــــتخدام دالة كــــــوب- دوجــــــلاس</a:t>
            </a:r>
            <a:endParaRPr lang="en-US" sz="2400" b="1" dirty="0">
              <a:solidFill>
                <a:schemeClr val="accent2">
                  <a:lumMod val="50000"/>
                </a:schemeClr>
              </a:solidFill>
              <a:latin typeface="Times New Roman" pitchFamily="18" charset="0"/>
              <a:cs typeface="Times New Roman" pitchFamily="18" charset="0"/>
            </a:endParaRPr>
          </a:p>
        </p:txBody>
      </p:sp>
      <p:sp>
        <p:nvSpPr>
          <p:cNvPr id="58373" name="Document"/>
          <p:cNvSpPr>
            <a:spLocks noEditPoints="1" noChangeArrowheads="1"/>
          </p:cNvSpPr>
          <p:nvPr/>
        </p:nvSpPr>
        <p:spPr bwMode="auto">
          <a:xfrm>
            <a:off x="631825" y="1871663"/>
            <a:ext cx="8929688" cy="444341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noFill/>
          <a:ln w="44450">
            <a:noFill/>
            <a:miter lim="800000"/>
            <a:headEnd/>
            <a:tailEnd/>
          </a:ln>
          <a:effectLst>
            <a:outerShdw dist="107763" dir="2700000" algn="ctr" rotWithShape="0">
              <a:srgbClr val="808080"/>
            </a:outerShdw>
          </a:effectLst>
        </p:spPr>
        <p:txBody>
          <a:bodyPr lIns="91430" tIns="45716" rIns="91430" bIns="45716"/>
          <a:lstStyle/>
          <a:p>
            <a:pPr algn="ctr" rtl="0">
              <a:defRPr/>
            </a:pPr>
            <a:endParaRPr lang="ar-SA" sz="3600" b="1" u="sng" dirty="0">
              <a:effectLst>
                <a:outerShdw blurRad="38100" dist="38100" dir="2700000" algn="tl">
                  <a:srgbClr val="FFFFFF"/>
                </a:outerShdw>
              </a:effectLst>
              <a:latin typeface="Times New Roman" pitchFamily="18" charset="0"/>
              <a:cs typeface="Times New Roman" pitchFamily="18" charset="0"/>
            </a:endParaRPr>
          </a:p>
        </p:txBody>
      </p:sp>
      <p:sp>
        <p:nvSpPr>
          <p:cNvPr id="58371" name="Rectangle 3"/>
          <p:cNvSpPr>
            <a:spLocks noGrp="1" noChangeArrowheads="1"/>
          </p:cNvSpPr>
          <p:nvPr>
            <p:ph idx="1"/>
          </p:nvPr>
        </p:nvSpPr>
        <p:spPr>
          <a:xfrm>
            <a:off x="488950" y="1670831"/>
            <a:ext cx="8915400" cy="4786346"/>
          </a:xfrm>
          <a:solidFill>
            <a:srgbClr val="FFC000"/>
          </a:solidFill>
        </p:spPr>
        <p:txBody>
          <a:bodyPr lIns="55479" tIns="27740" rIns="55479" bIns="27740">
            <a:normAutofit fontScale="70000" lnSpcReduction="20000"/>
          </a:bodyPr>
          <a:lstStyle/>
          <a:p>
            <a:pPr>
              <a:lnSpc>
                <a:spcPct val="120000"/>
              </a:lnSpc>
              <a:buNone/>
            </a:pPr>
            <a:r>
              <a:rPr lang="ar-SA" sz="2600" b="1" dirty="0" smtClean="0">
                <a:latin typeface="Times New Roman" pitchFamily="18" charset="0"/>
                <a:cs typeface="Times New Roman" pitchFamily="18" charset="0"/>
              </a:rPr>
              <a:t>تعرف أرباح المنشأة بأنها الفرق بين الإيراد الكلي والتكاليف الكلية. فإذا فرض أن الإيراد الكلي يأخذ الشكل :</a:t>
            </a:r>
          </a:p>
          <a:p>
            <a:pPr>
              <a:lnSpc>
                <a:spcPct val="120000"/>
              </a:lnSpc>
            </a:pPr>
            <a:endParaRPr lang="ar-SA" sz="2600" b="1" dirty="0" smtClean="0">
              <a:latin typeface="Times New Roman" pitchFamily="18" charset="0"/>
              <a:cs typeface="Times New Roman" pitchFamily="18" charset="0"/>
            </a:endParaRPr>
          </a:p>
          <a:p>
            <a:pPr>
              <a:lnSpc>
                <a:spcPct val="120000"/>
              </a:lnSpc>
              <a:buNone/>
            </a:pPr>
            <a:endParaRPr lang="en-US" sz="2600" b="1" dirty="0" smtClean="0">
              <a:latin typeface="Times New Roman" pitchFamily="18" charset="0"/>
              <a:cs typeface="Times New Roman" pitchFamily="18" charset="0"/>
            </a:endParaRPr>
          </a:p>
          <a:p>
            <a:pPr>
              <a:lnSpc>
                <a:spcPct val="120000"/>
              </a:lnSpc>
              <a:buNone/>
            </a:pPr>
            <a:endParaRPr lang="en-US" sz="2600" b="1" dirty="0" smtClean="0">
              <a:latin typeface="Times New Roman" pitchFamily="18" charset="0"/>
              <a:cs typeface="Times New Roman" pitchFamily="18" charset="0"/>
            </a:endParaRPr>
          </a:p>
          <a:p>
            <a:pPr marL="0">
              <a:lnSpc>
                <a:spcPct val="170000"/>
              </a:lnSpc>
              <a:buNone/>
            </a:pPr>
            <a:r>
              <a:rPr lang="ar-SA" sz="2600" b="1" dirty="0" smtClean="0">
                <a:latin typeface="Times New Roman" pitchFamily="18" charset="0"/>
                <a:cs typeface="Times New Roman" pitchFamily="18" charset="0"/>
              </a:rPr>
              <a:t>حيث تشير </a:t>
            </a:r>
            <a:r>
              <a:rPr lang="en-US" sz="2600" b="1" i="1" dirty="0" smtClean="0">
                <a:latin typeface="Times New Roman" pitchFamily="18" charset="0"/>
                <a:cs typeface="Times New Roman" pitchFamily="18" charset="0"/>
              </a:rPr>
              <a:t>TR</a:t>
            </a:r>
            <a:r>
              <a:rPr lang="ar-SA" sz="2600" b="1" dirty="0" smtClean="0">
                <a:latin typeface="Times New Roman" pitchFamily="18" charset="0"/>
                <a:cs typeface="Times New Roman" pitchFamily="18" charset="0"/>
              </a:rPr>
              <a:t> إلى الإيراد الكلي في حين تشير كل من </a:t>
            </a:r>
            <a:r>
              <a:rPr lang="en-US" sz="2600" b="1" i="1" dirty="0" smtClean="0">
                <a:latin typeface="Times New Roman" pitchFamily="18" charset="0"/>
                <a:cs typeface="Times New Roman" pitchFamily="18" charset="0"/>
              </a:rPr>
              <a:t>P</a:t>
            </a:r>
            <a:r>
              <a:rPr lang="en-US" sz="2600" b="1" i="1" baseline="-25000" dirty="0" smtClean="0">
                <a:latin typeface="Times New Roman" pitchFamily="18" charset="0"/>
                <a:cs typeface="Times New Roman" pitchFamily="18" charset="0"/>
              </a:rPr>
              <a:t>y</a:t>
            </a:r>
            <a:r>
              <a:rPr lang="en-US" sz="2600" b="1" i="1" dirty="0" smtClean="0">
                <a:latin typeface="Times New Roman" pitchFamily="18" charset="0"/>
                <a:cs typeface="Times New Roman" pitchFamily="18" charset="0"/>
              </a:rPr>
              <a:t>,Y</a:t>
            </a:r>
            <a:r>
              <a:rPr lang="ar-SA" sz="2600" b="1" dirty="0" smtClean="0">
                <a:latin typeface="Times New Roman" pitchFamily="18" charset="0"/>
                <a:cs typeface="Times New Roman" pitchFamily="18" charset="0"/>
              </a:rPr>
              <a:t> إلى الناتج الفيزيقي </a:t>
            </a:r>
            <a:r>
              <a:rPr lang="ar-SA" sz="2600" b="1" dirty="0" err="1" smtClean="0">
                <a:latin typeface="Times New Roman" pitchFamily="18" charset="0"/>
                <a:cs typeface="Times New Roman" pitchFamily="18" charset="0"/>
              </a:rPr>
              <a:t>و</a:t>
            </a:r>
            <a:r>
              <a:rPr lang="ar-SA" sz="2600" b="1" dirty="0" smtClean="0">
                <a:latin typeface="Times New Roman" pitchFamily="18" charset="0"/>
                <a:cs typeface="Times New Roman" pitchFamily="18" charset="0"/>
              </a:rPr>
              <a:t> سعر الوحدة من الناتج على الترتيب. وبفرض وجود موردين إنتاجيين فقط هما </a:t>
            </a:r>
            <a:r>
              <a:rPr lang="en-US" sz="2600" b="1" i="1" dirty="0" smtClean="0">
                <a:latin typeface="Times New Roman" pitchFamily="18" charset="0"/>
                <a:cs typeface="Times New Roman" pitchFamily="18" charset="0"/>
              </a:rPr>
              <a:t>X</a:t>
            </a:r>
            <a:r>
              <a:rPr lang="en-US" sz="2600" b="1" i="1" baseline="-25000" dirty="0" smtClean="0">
                <a:latin typeface="Times New Roman" pitchFamily="18" charset="0"/>
                <a:cs typeface="Times New Roman" pitchFamily="18" charset="0"/>
              </a:rPr>
              <a:t>2</a:t>
            </a:r>
            <a:r>
              <a:rPr lang="en-US" sz="2600" b="1" dirty="0" smtClean="0">
                <a:latin typeface="Times New Roman" pitchFamily="18" charset="0"/>
                <a:cs typeface="Times New Roman" pitchFamily="18" charset="0"/>
              </a:rPr>
              <a:t>,</a:t>
            </a:r>
            <a:r>
              <a:rPr lang="en-US" sz="2600" b="1" i="1" dirty="0" smtClean="0">
                <a:latin typeface="Times New Roman" pitchFamily="18" charset="0"/>
                <a:cs typeface="Times New Roman" pitchFamily="18" charset="0"/>
              </a:rPr>
              <a:t>X</a:t>
            </a:r>
            <a:r>
              <a:rPr lang="en-US" sz="2600" b="1" i="1" baseline="-25000" dirty="0" smtClean="0">
                <a:latin typeface="Times New Roman" pitchFamily="18" charset="0"/>
                <a:cs typeface="Times New Roman" pitchFamily="18" charset="0"/>
              </a:rPr>
              <a:t>1</a:t>
            </a:r>
            <a:r>
              <a:rPr lang="ar-SA" sz="2600" b="1" dirty="0" smtClean="0">
                <a:latin typeface="Times New Roman" pitchFamily="18" charset="0"/>
                <a:cs typeface="Times New Roman" pitchFamily="18" charset="0"/>
              </a:rPr>
              <a:t> فإن دالة التكاليف الكلية تأخذ الشكل:</a:t>
            </a:r>
          </a:p>
          <a:p>
            <a:pPr>
              <a:lnSpc>
                <a:spcPct val="120000"/>
              </a:lnSpc>
            </a:pPr>
            <a:endParaRPr lang="ar-SA" sz="2600" b="1" dirty="0" smtClean="0">
              <a:latin typeface="Times New Roman" pitchFamily="18" charset="0"/>
              <a:cs typeface="Times New Roman" pitchFamily="18" charset="0"/>
            </a:endParaRPr>
          </a:p>
          <a:p>
            <a:pPr>
              <a:lnSpc>
                <a:spcPct val="120000"/>
              </a:lnSpc>
              <a:buNone/>
            </a:pPr>
            <a:endParaRPr lang="en-US" sz="2600" b="1" dirty="0" smtClean="0">
              <a:latin typeface="Times New Roman" pitchFamily="18" charset="0"/>
              <a:cs typeface="Times New Roman" pitchFamily="18" charset="0"/>
            </a:endParaRPr>
          </a:p>
          <a:p>
            <a:pPr marL="0">
              <a:lnSpc>
                <a:spcPct val="170000"/>
              </a:lnSpc>
              <a:buNone/>
            </a:pPr>
            <a:r>
              <a:rPr lang="ar-SA" sz="2600" b="1" dirty="0" smtClean="0">
                <a:latin typeface="Times New Roman" pitchFamily="18" charset="0"/>
                <a:cs typeface="Times New Roman" pitchFamily="18" charset="0"/>
              </a:rPr>
              <a:t>حيث تشير </a:t>
            </a:r>
            <a:r>
              <a:rPr lang="en-US" sz="2600" b="1" i="1" dirty="0" smtClean="0">
                <a:latin typeface="Times New Roman" pitchFamily="18" charset="0"/>
                <a:cs typeface="Times New Roman" pitchFamily="18" charset="0"/>
              </a:rPr>
              <a:t>TFC</a:t>
            </a:r>
            <a:r>
              <a:rPr lang="ar-SA" sz="2600" b="1" dirty="0" smtClean="0">
                <a:latin typeface="Times New Roman" pitchFamily="18" charset="0"/>
                <a:cs typeface="Times New Roman" pitchFamily="18" charset="0"/>
              </a:rPr>
              <a:t> إلى التكاليف الثابتة الكلية في حين تشير كل من                إلى سعر الوحدة من الموردين </a:t>
            </a:r>
            <a:r>
              <a:rPr lang="en-US" sz="2600" b="1" i="1" dirty="0" smtClean="0">
                <a:latin typeface="Times New Roman" pitchFamily="18" charset="0"/>
                <a:cs typeface="Times New Roman" pitchFamily="18" charset="0"/>
              </a:rPr>
              <a:t>X</a:t>
            </a:r>
            <a:r>
              <a:rPr lang="en-US" sz="2600" b="1" i="1" baseline="-25000" dirty="0" smtClean="0">
                <a:latin typeface="Times New Roman" pitchFamily="18" charset="0"/>
                <a:cs typeface="Times New Roman" pitchFamily="18" charset="0"/>
              </a:rPr>
              <a:t>2</a:t>
            </a:r>
            <a:r>
              <a:rPr lang="en-US" sz="2600" b="1" i="1" dirty="0" smtClean="0">
                <a:latin typeface="Times New Roman" pitchFamily="18" charset="0"/>
                <a:cs typeface="Times New Roman" pitchFamily="18" charset="0"/>
              </a:rPr>
              <a:t>,X</a:t>
            </a:r>
            <a:r>
              <a:rPr lang="en-US" sz="2600" b="1" i="1" baseline="-25000" dirty="0" smtClean="0">
                <a:latin typeface="Times New Roman" pitchFamily="18" charset="0"/>
                <a:cs typeface="Times New Roman" pitchFamily="18" charset="0"/>
              </a:rPr>
              <a:t>1</a:t>
            </a:r>
            <a:r>
              <a:rPr lang="ar-SA" sz="2600" b="1" dirty="0" smtClean="0">
                <a:latin typeface="Times New Roman" pitchFamily="18" charset="0"/>
                <a:cs typeface="Times New Roman" pitchFamily="18" charset="0"/>
              </a:rPr>
              <a:t> على الترتيب. وحيث أن دالة الربح تأخذ الصورة التالية:</a:t>
            </a:r>
            <a:endParaRPr lang="en-US" sz="2600" b="1" dirty="0" smtClean="0">
              <a:latin typeface="Times New Roman" pitchFamily="18" charset="0"/>
              <a:cs typeface="Times New Roman" pitchFamily="18" charset="0"/>
            </a:endParaRPr>
          </a:p>
          <a:p>
            <a:pPr>
              <a:lnSpc>
                <a:spcPct val="120000"/>
              </a:lnSpc>
              <a:buNone/>
            </a:pPr>
            <a:endParaRPr lang="en-US" sz="2600" b="1" dirty="0" smtClean="0">
              <a:latin typeface="Times New Roman" pitchFamily="18" charset="0"/>
              <a:cs typeface="Times New Roman" pitchFamily="18" charset="0"/>
            </a:endParaRPr>
          </a:p>
          <a:p>
            <a:pPr>
              <a:lnSpc>
                <a:spcPct val="120000"/>
              </a:lnSpc>
              <a:buNone/>
            </a:pPr>
            <a:r>
              <a:rPr lang="ar-SA" sz="2600" b="1" dirty="0" smtClean="0">
                <a:latin typeface="Times New Roman" pitchFamily="18" charset="0"/>
                <a:cs typeface="Times New Roman" pitchFamily="18" charset="0"/>
              </a:rPr>
              <a:t>	                             		</a:t>
            </a:r>
            <a:endParaRPr lang="en-US" b="1" dirty="0" smtClean="0">
              <a:latin typeface="Times New Roman" pitchFamily="18" charset="0"/>
              <a:cs typeface="Times New Roman" pitchFamily="18" charset="0"/>
            </a:endParaRPr>
          </a:p>
          <a:p>
            <a:pPr eaLnBrk="1" hangingPunct="1">
              <a:lnSpc>
                <a:spcPct val="120000"/>
              </a:lnSpc>
              <a:buClr>
                <a:srgbClr val="008000"/>
              </a:buClr>
              <a:buFontTx/>
              <a:buNone/>
            </a:pPr>
            <a:endParaRPr lang="ar-SA" b="1" dirty="0" smtClean="0">
              <a:solidFill>
                <a:srgbClr val="DC4900"/>
              </a:solidFill>
            </a:endParaRPr>
          </a:p>
        </p:txBody>
      </p:sp>
      <p:graphicFrame>
        <p:nvGraphicFramePr>
          <p:cNvPr id="9218" name="Object 2" descr="Parchment"/>
          <p:cNvGraphicFramePr>
            <a:graphicFrameLocks noChangeAspect="1"/>
          </p:cNvGraphicFramePr>
          <p:nvPr/>
        </p:nvGraphicFramePr>
        <p:xfrm>
          <a:off x="1666875" y="2098675"/>
          <a:ext cx="2428875" cy="642938"/>
        </p:xfrm>
        <a:graphic>
          <a:graphicData uri="http://schemas.openxmlformats.org/presentationml/2006/ole">
            <mc:AlternateContent xmlns:mc="http://schemas.openxmlformats.org/markup-compatibility/2006">
              <mc:Choice xmlns:v="urn:schemas-microsoft-com:vml" Requires="v">
                <p:oleObj spid="_x0000_s9230" name="معادلة" r:id="rId4" imgW="634680" imgH="215640" progId="Equation.3">
                  <p:embed/>
                </p:oleObj>
              </mc:Choice>
              <mc:Fallback>
                <p:oleObj name="معادلة" r:id="rId4" imgW="634680" imgH="21564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6875" y="2098675"/>
                        <a:ext cx="2428875" cy="64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9" name="Object 3" descr="Pink tissue paper"/>
          <p:cNvGraphicFramePr>
            <a:graphicFrameLocks noChangeAspect="1"/>
          </p:cNvGraphicFramePr>
          <p:nvPr/>
        </p:nvGraphicFramePr>
        <p:xfrm>
          <a:off x="1023910" y="4028285"/>
          <a:ext cx="4071966" cy="500066"/>
        </p:xfrm>
        <a:graphic>
          <a:graphicData uri="http://schemas.openxmlformats.org/presentationml/2006/ole">
            <mc:AlternateContent xmlns:mc="http://schemas.openxmlformats.org/markup-compatibility/2006">
              <mc:Choice xmlns:v="urn:schemas-microsoft-com:vml" Requires="v">
                <p:oleObj spid="_x0000_s9231" name="معادلة" r:id="rId6" imgW="1587240" imgH="228600" progId="Equation.3">
                  <p:embed/>
                </p:oleObj>
              </mc:Choice>
              <mc:Fallback>
                <p:oleObj name="معادلة" r:id="rId6" imgW="1587240" imgH="2286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23910" y="4028285"/>
                        <a:ext cx="4071966" cy="500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descr="Oak"/>
          <p:cNvGraphicFramePr>
            <a:graphicFrameLocks noChangeAspect="1"/>
          </p:cNvGraphicFramePr>
          <p:nvPr/>
        </p:nvGraphicFramePr>
        <p:xfrm>
          <a:off x="666720" y="5171293"/>
          <a:ext cx="4929223" cy="571500"/>
        </p:xfrm>
        <a:graphic>
          <a:graphicData uri="http://schemas.openxmlformats.org/presentationml/2006/ole">
            <mc:AlternateContent xmlns:mc="http://schemas.openxmlformats.org/markup-compatibility/2006">
              <mc:Choice xmlns:v="urn:schemas-microsoft-com:vml" Requires="v">
                <p:oleObj spid="_x0000_s9232" name="Equation" r:id="rId8" imgW="1892160" imgH="241200" progId="Equation.3">
                  <p:embed/>
                </p:oleObj>
              </mc:Choice>
              <mc:Fallback>
                <p:oleObj name="Equation" r:id="rId8" imgW="1892160" imgH="24120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6720" y="5171293"/>
                        <a:ext cx="4929223"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3738554" y="4671227"/>
          <a:ext cx="774700" cy="228600"/>
        </p:xfrm>
        <a:graphic>
          <a:graphicData uri="http://schemas.openxmlformats.org/presentationml/2006/ole">
            <mc:AlternateContent xmlns:mc="http://schemas.openxmlformats.org/markup-compatibility/2006">
              <mc:Choice xmlns:v="urn:schemas-microsoft-com:vml" Requires="v">
                <p:oleObj spid="_x0000_s9233" name="معادلة" r:id="rId10" imgW="774360" imgH="228600" progId="Equation.3">
                  <p:embed/>
                </p:oleObj>
              </mc:Choice>
              <mc:Fallback>
                <p:oleObj name="معادلة" r:id="rId10" imgW="774360" imgH="22860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38554" y="4671227"/>
                        <a:ext cx="774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عنصر نائب لرقم الشريحة 5"/>
          <p:cNvSpPr txBox="1">
            <a:spLocks noGrp="1"/>
          </p:cNvSpPr>
          <p:nvPr/>
        </p:nvSpPr>
        <p:spPr bwMode="auto">
          <a:xfrm>
            <a:off x="0" y="6553200"/>
            <a:ext cx="2376488" cy="503238"/>
          </a:xfrm>
          <a:prstGeom prst="rect">
            <a:avLst/>
          </a:prstGeom>
          <a:noFill/>
          <a:ln w="9525">
            <a:noFill/>
            <a:miter lim="800000"/>
            <a:headEnd/>
            <a:tailEnd/>
          </a:ln>
        </p:spPr>
        <p:txBody>
          <a:bodyPr lIns="55479" tIns="27740" rIns="55479" bIns="27740"/>
          <a:lstStyle/>
          <a:p>
            <a:pPr algn="l" defTabSz="555625"/>
            <a:fld id="{39598BDA-16BF-4775-9AE6-A7F8A6D4A8A4}" type="slidenum">
              <a:rPr lang="ar-SA" sz="1200"/>
              <a:pPr algn="l" defTabSz="555625"/>
              <a:t>11</a:t>
            </a:fld>
            <a:endParaRPr lang="en-US" sz="1200"/>
          </a:p>
        </p:txBody>
      </p:sp>
      <p:sp>
        <p:nvSpPr>
          <p:cNvPr id="55299" name="Rectangle 3"/>
          <p:cNvSpPr>
            <a:spLocks noGrp="1" noChangeArrowheads="1"/>
          </p:cNvSpPr>
          <p:nvPr>
            <p:ph idx="1"/>
          </p:nvPr>
        </p:nvSpPr>
        <p:spPr>
          <a:xfrm>
            <a:off x="238092" y="1099327"/>
            <a:ext cx="9429816" cy="5357850"/>
          </a:xfrm>
          <a:solidFill>
            <a:srgbClr val="FFC000"/>
          </a:solidFill>
        </p:spPr>
        <p:txBody>
          <a:bodyPr lIns="55479" tIns="27740" rIns="55479" bIns="27740">
            <a:normAutofit/>
          </a:bodyPr>
          <a:lstStyle/>
          <a:p>
            <a:pPr eaLnBrk="1" hangingPunct="1">
              <a:lnSpc>
                <a:spcPct val="140000"/>
              </a:lnSpc>
              <a:buFontTx/>
              <a:buNone/>
            </a:pPr>
            <a:r>
              <a:rPr lang="ar-SA" sz="2000" b="1" dirty="0" smtClean="0"/>
              <a:t>       </a:t>
            </a:r>
            <a:endParaRPr lang="ar-YE" sz="2000" b="1" dirty="0" smtClean="0">
              <a:solidFill>
                <a:srgbClr val="993300"/>
              </a:solidFill>
            </a:endParaRPr>
          </a:p>
          <a:p>
            <a:pPr algn="justLow">
              <a:buNone/>
            </a:pPr>
            <a:r>
              <a:rPr lang="ar-SA" sz="2400" b="1" dirty="0" smtClean="0">
                <a:latin typeface="Times New Roman" pitchFamily="18" charset="0"/>
                <a:cs typeface="Times New Roman" pitchFamily="18" charset="0"/>
              </a:rPr>
              <a:t>هناك طرق ثلاث لتعظيم أرباح المنشأة وإن كانت جميعها تأتي في النهاية بنتيجة واحدة وهي:</a:t>
            </a:r>
            <a:endParaRPr lang="en-US" sz="2400" b="1" dirty="0" smtClean="0">
              <a:latin typeface="Times New Roman" pitchFamily="18" charset="0"/>
              <a:cs typeface="Times New Roman" pitchFamily="18" charset="0"/>
            </a:endParaRPr>
          </a:p>
          <a:p>
            <a:pPr algn="justLow">
              <a:buNone/>
            </a:pPr>
            <a:r>
              <a:rPr lang="ar-SA" sz="2000" b="1" dirty="0" smtClean="0">
                <a:latin typeface="Times New Roman" pitchFamily="18" charset="0"/>
                <a:cs typeface="Times New Roman" pitchFamily="18" charset="0"/>
              </a:rPr>
              <a:t>الطريقة الأولى:</a:t>
            </a:r>
            <a:endParaRPr lang="en-US" sz="2000" b="1" dirty="0" smtClean="0">
              <a:latin typeface="Times New Roman" pitchFamily="18" charset="0"/>
              <a:cs typeface="Times New Roman" pitchFamily="18" charset="0"/>
            </a:endParaRPr>
          </a:p>
          <a:p>
            <a:pPr marL="0" algn="justLow">
              <a:lnSpc>
                <a:spcPct val="150000"/>
              </a:lnSpc>
              <a:buNone/>
            </a:pPr>
            <a:r>
              <a:rPr lang="ar-SA" sz="1800" b="1" dirty="0" smtClean="0">
                <a:latin typeface="Times New Roman" pitchFamily="18" charset="0"/>
                <a:cs typeface="Times New Roman" pitchFamily="18" charset="0"/>
              </a:rPr>
              <a:t>وذلك بإحلال دالة الإنتاج في المعادلة (</a:t>
            </a:r>
            <a:r>
              <a:rPr lang="en-US" sz="1800" b="1" dirty="0" smtClean="0">
                <a:latin typeface="Times New Roman" pitchFamily="18" charset="0"/>
                <a:cs typeface="Times New Roman" pitchFamily="18" charset="0"/>
              </a:rPr>
              <a:t>9-12</a:t>
            </a:r>
            <a:r>
              <a:rPr lang="ar-SA" sz="1800" b="1" dirty="0" smtClean="0">
                <a:latin typeface="Times New Roman" pitchFamily="18" charset="0"/>
                <a:cs typeface="Times New Roman" pitchFamily="18" charset="0"/>
              </a:rPr>
              <a:t>) وبعدها يتم إيجاد التفاضلات الجزئية للمتغير </a:t>
            </a:r>
            <a:r>
              <a:rPr lang="en-US" sz="1800" b="1" dirty="0" smtClean="0">
                <a:latin typeface="Times New Roman" pitchFamily="18" charset="0"/>
                <a:cs typeface="Times New Roman" pitchFamily="18" charset="0"/>
              </a:rPr>
              <a:t>π</a:t>
            </a:r>
            <a:r>
              <a:rPr lang="ar-SA" sz="1800" b="1" dirty="0" smtClean="0">
                <a:latin typeface="Times New Roman" pitchFamily="18" charset="0"/>
                <a:cs typeface="Times New Roman" pitchFamily="18" charset="0"/>
              </a:rPr>
              <a:t>  بالنسبة لمتغيرات المعادلة وهي في هذه الحالة </a:t>
            </a:r>
            <a:r>
              <a:rPr lang="en-US" sz="1800" b="1" i="1" dirty="0" smtClean="0">
                <a:latin typeface="Times New Roman" pitchFamily="18" charset="0"/>
                <a:cs typeface="Times New Roman" pitchFamily="18" charset="0"/>
              </a:rPr>
              <a:t>X</a:t>
            </a:r>
            <a:r>
              <a:rPr lang="en-US" sz="1800" b="1" i="1" baseline="-25000" dirty="0" smtClean="0">
                <a:latin typeface="Times New Roman" pitchFamily="18" charset="0"/>
                <a:cs typeface="Times New Roman" pitchFamily="18" charset="0"/>
              </a:rPr>
              <a:t>2</a:t>
            </a:r>
            <a:r>
              <a:rPr lang="en-US" sz="1800" b="1" i="1" dirty="0" smtClean="0">
                <a:latin typeface="Times New Roman" pitchFamily="18" charset="0"/>
                <a:cs typeface="Times New Roman" pitchFamily="18" charset="0"/>
              </a:rPr>
              <a:t>,X</a:t>
            </a:r>
            <a:r>
              <a:rPr lang="en-US" sz="1800" b="1" i="1" baseline="-25000" dirty="0" smtClean="0">
                <a:latin typeface="Times New Roman" pitchFamily="18" charset="0"/>
                <a:cs typeface="Times New Roman" pitchFamily="18" charset="0"/>
              </a:rPr>
              <a:t>1</a:t>
            </a:r>
            <a:r>
              <a:rPr lang="ar-SA" sz="1800" b="1" i="1" dirty="0" smtClean="0">
                <a:latin typeface="Times New Roman" pitchFamily="18" charset="0"/>
                <a:cs typeface="Times New Roman" pitchFamily="18" charset="0"/>
              </a:rPr>
              <a:t>.</a:t>
            </a:r>
            <a:endParaRPr lang="en-US" sz="1800" b="1" dirty="0" smtClean="0">
              <a:latin typeface="Times New Roman" pitchFamily="18" charset="0"/>
              <a:cs typeface="Times New Roman" pitchFamily="18" charset="0"/>
            </a:endParaRPr>
          </a:p>
          <a:p>
            <a:pPr marL="0" algn="justLow">
              <a:lnSpc>
                <a:spcPct val="150000"/>
              </a:lnSpc>
              <a:buNone/>
            </a:pPr>
            <a:r>
              <a:rPr lang="ar-SA" sz="2000" b="1" dirty="0" smtClean="0">
                <a:latin typeface="Times New Roman" pitchFamily="18" charset="0"/>
                <a:cs typeface="Times New Roman" pitchFamily="18" charset="0"/>
              </a:rPr>
              <a:t>الطريقة الثانية:</a:t>
            </a:r>
            <a:endParaRPr lang="en-US" sz="2000" b="1" dirty="0" smtClean="0">
              <a:latin typeface="Times New Roman" pitchFamily="18" charset="0"/>
              <a:cs typeface="Times New Roman" pitchFamily="18" charset="0"/>
            </a:endParaRPr>
          </a:p>
          <a:p>
            <a:pPr marL="0" algn="justLow">
              <a:lnSpc>
                <a:spcPct val="150000"/>
              </a:lnSpc>
              <a:buNone/>
            </a:pPr>
            <a:r>
              <a:rPr lang="ar-SA" sz="1800" b="1" dirty="0" smtClean="0">
                <a:latin typeface="Times New Roman" pitchFamily="18" charset="0"/>
                <a:cs typeface="Times New Roman" pitchFamily="18" charset="0"/>
              </a:rPr>
              <a:t>وفيها يتم الاستعانة بمضروبات لا جرانج وفيها تتحول دالة الربح إلى دالة لا جرانج كما يلي:</a:t>
            </a:r>
            <a:endParaRPr lang="en-US" sz="1800" b="1" dirty="0" smtClean="0">
              <a:latin typeface="Times New Roman" pitchFamily="18" charset="0"/>
              <a:cs typeface="Times New Roman" pitchFamily="18" charset="0"/>
            </a:endParaRPr>
          </a:p>
          <a:p>
            <a:pPr marL="0" algn="justLow">
              <a:lnSpc>
                <a:spcPct val="150000"/>
              </a:lnSpc>
              <a:buNone/>
            </a:pPr>
            <a:endParaRPr lang="en-US" sz="1800" b="1" dirty="0" smtClean="0">
              <a:latin typeface="Times New Roman" pitchFamily="18" charset="0"/>
              <a:cs typeface="Times New Roman" pitchFamily="18" charset="0"/>
            </a:endParaRPr>
          </a:p>
          <a:p>
            <a:pPr marL="0" algn="justLow">
              <a:lnSpc>
                <a:spcPct val="150000"/>
              </a:lnSpc>
              <a:buNone/>
            </a:pPr>
            <a:r>
              <a:rPr lang="en-US" sz="1800" b="1" dirty="0" smtClean="0">
                <a:latin typeface="Times New Roman" pitchFamily="18" charset="0"/>
                <a:cs typeface="Times New Roman" pitchFamily="18" charset="0"/>
              </a:rPr>
              <a:t>λ</a:t>
            </a:r>
            <a:r>
              <a:rPr lang="ar-SA" sz="1800" b="1" dirty="0" smtClean="0">
                <a:latin typeface="Times New Roman" pitchFamily="18" charset="0"/>
                <a:cs typeface="Times New Roman" pitchFamily="18" charset="0"/>
              </a:rPr>
              <a:t> تشير إلى معامل لاجرانج </a:t>
            </a:r>
            <a:r>
              <a:rPr lang="en-US" sz="1800" b="1" i="1" dirty="0" smtClean="0">
                <a:latin typeface="Times New Roman" pitchFamily="18" charset="0"/>
                <a:cs typeface="Times New Roman" pitchFamily="18" charset="0"/>
              </a:rPr>
              <a:t>Lagrange Multiplier</a:t>
            </a:r>
            <a:r>
              <a:rPr lang="ar-SA" sz="1800" b="1" dirty="0" smtClean="0">
                <a:latin typeface="Times New Roman" pitchFamily="18" charset="0"/>
                <a:cs typeface="Times New Roman" pitchFamily="18" charset="0"/>
              </a:rPr>
              <a:t> وباقي العوامل كما هي معرفة سابقاً، ثم يتم إجراء التفاضلات الجزئية للمتغيرات </a:t>
            </a:r>
            <a:r>
              <a:rPr lang="en-US" sz="1800" b="1" i="1" dirty="0" smtClean="0">
                <a:latin typeface="Times New Roman" pitchFamily="18" charset="0"/>
                <a:cs typeface="Times New Roman" pitchFamily="18" charset="0"/>
              </a:rPr>
              <a:t>X</a:t>
            </a:r>
            <a:r>
              <a:rPr lang="en-US" sz="1800" b="1" i="1" baseline="-25000" dirty="0" smtClean="0">
                <a:latin typeface="Times New Roman" pitchFamily="18" charset="0"/>
                <a:cs typeface="Times New Roman" pitchFamily="18" charset="0"/>
              </a:rPr>
              <a:t>2</a:t>
            </a:r>
            <a:r>
              <a:rPr lang="en-US" sz="1800" b="1" i="1" dirty="0" smtClean="0">
                <a:latin typeface="Times New Roman" pitchFamily="18" charset="0"/>
                <a:cs typeface="Times New Roman" pitchFamily="18" charset="0"/>
              </a:rPr>
              <a:t>,X</a:t>
            </a:r>
            <a:r>
              <a:rPr lang="en-US" sz="1800" b="1" i="1" baseline="-25000" dirty="0" smtClean="0">
                <a:latin typeface="Times New Roman" pitchFamily="18" charset="0"/>
                <a:cs typeface="Times New Roman" pitchFamily="18" charset="0"/>
              </a:rPr>
              <a:t>1</a:t>
            </a:r>
            <a:r>
              <a:rPr lang="ar-SA" sz="1800" b="1" dirty="0" smtClean="0">
                <a:latin typeface="Times New Roman" pitchFamily="18" charset="0"/>
                <a:cs typeface="Times New Roman" pitchFamily="18" charset="0"/>
              </a:rPr>
              <a:t> بالإضافة إلى المتغير </a:t>
            </a:r>
            <a:r>
              <a:rPr lang="en-US" sz="1800" b="1" dirty="0" smtClean="0">
                <a:latin typeface="Times New Roman" pitchFamily="18" charset="0"/>
                <a:cs typeface="Times New Roman" pitchFamily="18" charset="0"/>
              </a:rPr>
              <a:t>λ</a:t>
            </a:r>
            <a:r>
              <a:rPr lang="ar-SA" sz="1800" b="1" dirty="0" smtClean="0">
                <a:latin typeface="Times New Roman" pitchFamily="18" charset="0"/>
                <a:cs typeface="Times New Roman" pitchFamily="18" charset="0"/>
              </a:rPr>
              <a:t> و المتغير </a:t>
            </a:r>
            <a:r>
              <a:rPr lang="en-US" sz="1800" b="1" i="1" dirty="0" smtClean="0">
                <a:latin typeface="Times New Roman" pitchFamily="18" charset="0"/>
                <a:cs typeface="Times New Roman" pitchFamily="18" charset="0"/>
              </a:rPr>
              <a:t>Y</a:t>
            </a:r>
            <a:r>
              <a:rPr lang="ar-SA" sz="1800" b="1" dirty="0" smtClean="0">
                <a:latin typeface="Times New Roman" pitchFamily="18" charset="0"/>
                <a:cs typeface="Times New Roman" pitchFamily="18" charset="0"/>
              </a:rPr>
              <a:t> مع ملاحظة أن (</a:t>
            </a:r>
            <a:r>
              <a:rPr lang="en-US" sz="1800" b="1" i="1" dirty="0" smtClean="0">
                <a:latin typeface="Times New Roman" pitchFamily="18" charset="0"/>
                <a:cs typeface="Times New Roman" pitchFamily="18" charset="0"/>
              </a:rPr>
              <a:t>Y P</a:t>
            </a:r>
            <a:r>
              <a:rPr lang="en-US" sz="1800" b="1" i="1" baseline="-25000" dirty="0" smtClean="0">
                <a:latin typeface="Times New Roman" pitchFamily="18" charset="0"/>
                <a:cs typeface="Times New Roman" pitchFamily="18" charset="0"/>
              </a:rPr>
              <a:t>y</a:t>
            </a:r>
            <a:r>
              <a:rPr lang="ar-SA" sz="1800" b="1" dirty="0" smtClean="0">
                <a:latin typeface="Times New Roman" pitchFamily="18" charset="0"/>
                <a:cs typeface="Times New Roman" pitchFamily="18" charset="0"/>
              </a:rPr>
              <a:t>) يعبر عن الإيراد الكلي في هذه الحالة ولا يتم إحلال الدالة </a:t>
            </a:r>
            <a:r>
              <a:rPr lang="ar-SA" sz="1800" b="1" i="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X</a:t>
            </a:r>
            <a:r>
              <a:rPr lang="en-US" sz="1800" b="1" i="1" baseline="-25000" dirty="0" smtClean="0">
                <a:latin typeface="Times New Roman" pitchFamily="18" charset="0"/>
                <a:cs typeface="Times New Roman" pitchFamily="18" charset="0"/>
              </a:rPr>
              <a:t>2</a:t>
            </a:r>
            <a:r>
              <a:rPr lang="en-US" sz="1800" b="1" i="1" dirty="0" smtClean="0">
                <a:latin typeface="Times New Roman" pitchFamily="18" charset="0"/>
                <a:cs typeface="Times New Roman" pitchFamily="18" charset="0"/>
              </a:rPr>
              <a:t>,X</a:t>
            </a:r>
            <a:r>
              <a:rPr lang="en-US" sz="1800" b="1" i="1" baseline="-25000" dirty="0" smtClean="0">
                <a:latin typeface="Times New Roman" pitchFamily="18" charset="0"/>
                <a:cs typeface="Times New Roman" pitchFamily="18" charset="0"/>
              </a:rPr>
              <a:t>1</a:t>
            </a:r>
            <a:r>
              <a:rPr lang="ar-SA" sz="1800" b="1" i="1" dirty="0" smtClean="0">
                <a:latin typeface="Times New Roman" pitchFamily="18" charset="0"/>
                <a:cs typeface="Times New Roman" pitchFamily="18" charset="0"/>
              </a:rPr>
              <a:t>) </a:t>
            </a:r>
            <a:r>
              <a:rPr lang="en-US" sz="1800" b="1" i="1" dirty="0" smtClean="0">
                <a:latin typeface="Times New Roman" pitchFamily="18" charset="0"/>
                <a:cs typeface="Times New Roman" pitchFamily="18" charset="0"/>
              </a:rPr>
              <a:t>Y=f</a:t>
            </a:r>
            <a:r>
              <a:rPr lang="ar-SA" sz="1800" b="1" dirty="0" smtClean="0">
                <a:latin typeface="Times New Roman" pitchFamily="18" charset="0"/>
                <a:cs typeface="Times New Roman" pitchFamily="18" charset="0"/>
              </a:rPr>
              <a:t> محل </a:t>
            </a:r>
            <a:r>
              <a:rPr lang="en-US" sz="1800" b="1" i="1" dirty="0" smtClean="0">
                <a:latin typeface="Times New Roman" pitchFamily="18" charset="0"/>
                <a:cs typeface="Times New Roman" pitchFamily="18" charset="0"/>
              </a:rPr>
              <a:t>Y</a:t>
            </a:r>
            <a:r>
              <a:rPr lang="ar-SA" sz="1800" b="1" dirty="0" smtClean="0">
                <a:latin typeface="Times New Roman" pitchFamily="18" charset="0"/>
                <a:cs typeface="Times New Roman" pitchFamily="18" charset="0"/>
              </a:rPr>
              <a:t> في جزئية الإيراد الكلي.</a:t>
            </a:r>
            <a:endParaRPr lang="en-US" sz="1800" b="1" dirty="0" smtClean="0">
              <a:latin typeface="Times New Roman" pitchFamily="18" charset="0"/>
              <a:cs typeface="Times New Roman" pitchFamily="18" charset="0"/>
            </a:endParaRPr>
          </a:p>
          <a:p>
            <a:pPr eaLnBrk="1" hangingPunct="1">
              <a:lnSpc>
                <a:spcPct val="135000"/>
              </a:lnSpc>
              <a:buClr>
                <a:srgbClr val="0000CC"/>
              </a:buClr>
              <a:buFont typeface="MS Outlook" pitchFamily="2" charset="2"/>
              <a:buChar char="E"/>
            </a:pPr>
            <a:endParaRPr lang="ar-YE" sz="2000" b="1" dirty="0" smtClean="0">
              <a:solidFill>
                <a:srgbClr val="993300"/>
              </a:solidFill>
            </a:endParaRPr>
          </a:p>
          <a:p>
            <a:pPr eaLnBrk="1" hangingPunct="1">
              <a:lnSpc>
                <a:spcPct val="135000"/>
              </a:lnSpc>
              <a:buClr>
                <a:srgbClr val="0000CC"/>
              </a:buClr>
              <a:buFont typeface="MS Outlook" pitchFamily="2" charset="2"/>
              <a:buChar char="E"/>
            </a:pPr>
            <a:endParaRPr lang="ar-YE" sz="2000" b="1" dirty="0" smtClean="0">
              <a:solidFill>
                <a:srgbClr val="993300"/>
              </a:solidFill>
            </a:endParaRPr>
          </a:p>
          <a:p>
            <a:pPr eaLnBrk="1" hangingPunct="1">
              <a:lnSpc>
                <a:spcPct val="135000"/>
              </a:lnSpc>
              <a:buClr>
                <a:srgbClr val="0000CC"/>
              </a:buClr>
              <a:buFont typeface="MS Outlook" pitchFamily="2" charset="2"/>
              <a:buChar char="E"/>
            </a:pPr>
            <a:endParaRPr lang="ar-YE" sz="2000" b="1" dirty="0" smtClean="0">
              <a:solidFill>
                <a:srgbClr val="993300"/>
              </a:solidFill>
            </a:endParaRPr>
          </a:p>
          <a:p>
            <a:pPr eaLnBrk="1" hangingPunct="1">
              <a:lnSpc>
                <a:spcPct val="135000"/>
              </a:lnSpc>
              <a:buClr>
                <a:srgbClr val="0000CC"/>
              </a:buClr>
              <a:buFont typeface="MS Outlook" pitchFamily="2" charset="2"/>
              <a:buChar char="E"/>
            </a:pPr>
            <a:endParaRPr lang="ar-YE" sz="2000" b="1" dirty="0" smtClean="0">
              <a:solidFill>
                <a:srgbClr val="993300"/>
              </a:solidFill>
            </a:endParaRPr>
          </a:p>
          <a:p>
            <a:pPr eaLnBrk="1" hangingPunct="1">
              <a:lnSpc>
                <a:spcPct val="135000"/>
              </a:lnSpc>
              <a:buClr>
                <a:srgbClr val="0000CC"/>
              </a:buClr>
              <a:buFont typeface="MS Outlook" pitchFamily="2" charset="2"/>
              <a:buChar char="E"/>
            </a:pPr>
            <a:endParaRPr lang="ar-YE" sz="2000" dirty="0" smtClean="0"/>
          </a:p>
          <a:p>
            <a:pPr eaLnBrk="1" hangingPunct="1">
              <a:lnSpc>
                <a:spcPct val="135000"/>
              </a:lnSpc>
              <a:buClr>
                <a:srgbClr val="0000CC"/>
              </a:buClr>
              <a:buFont typeface="MS Outlook" pitchFamily="2" charset="2"/>
              <a:buChar char="E"/>
            </a:pPr>
            <a:endParaRPr lang="ar-YE" sz="2000" b="1" dirty="0" smtClean="0">
              <a:solidFill>
                <a:srgbClr val="993300"/>
              </a:solidFill>
            </a:endParaRPr>
          </a:p>
          <a:p>
            <a:pPr eaLnBrk="1" hangingPunct="1">
              <a:lnSpc>
                <a:spcPct val="135000"/>
              </a:lnSpc>
              <a:buClr>
                <a:srgbClr val="0000CC"/>
              </a:buClr>
              <a:buFont typeface="MS Outlook" pitchFamily="2" charset="2"/>
              <a:buChar char="E"/>
            </a:pPr>
            <a:endParaRPr lang="en-US" sz="2000" b="1" dirty="0" smtClean="0">
              <a:solidFill>
                <a:srgbClr val="993300"/>
              </a:solidFill>
            </a:endParaRPr>
          </a:p>
        </p:txBody>
      </p:sp>
      <p:graphicFrame>
        <p:nvGraphicFramePr>
          <p:cNvPr id="10242" name="Object 2" descr="Blue tissue paper"/>
          <p:cNvGraphicFramePr>
            <a:graphicFrameLocks noChangeAspect="1"/>
          </p:cNvGraphicFramePr>
          <p:nvPr/>
        </p:nvGraphicFramePr>
        <p:xfrm>
          <a:off x="1023910" y="4385475"/>
          <a:ext cx="4686300" cy="363538"/>
        </p:xfrm>
        <a:graphic>
          <a:graphicData uri="http://schemas.openxmlformats.org/presentationml/2006/ole">
            <mc:AlternateContent xmlns:mc="http://schemas.openxmlformats.org/markup-compatibility/2006">
              <mc:Choice xmlns:v="urn:schemas-microsoft-com:vml" Requires="v">
                <p:oleObj spid="_x0000_s10245" name="معادلة" r:id="rId4" imgW="3073320" imgH="241200" progId="Equation.3">
                  <p:embed/>
                </p:oleObj>
              </mc:Choice>
              <mc:Fallback>
                <p:oleObj name="معادلة" r:id="rId4" imgW="3073320" imgH="241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3910" y="4385475"/>
                        <a:ext cx="4686300" cy="36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عنصر نائب لرقم الشريحة 5"/>
          <p:cNvSpPr txBox="1">
            <a:spLocks noGrp="1"/>
          </p:cNvSpPr>
          <p:nvPr/>
        </p:nvSpPr>
        <p:spPr bwMode="auto">
          <a:xfrm>
            <a:off x="0" y="6553200"/>
            <a:ext cx="2376488" cy="503238"/>
          </a:xfrm>
          <a:prstGeom prst="rect">
            <a:avLst/>
          </a:prstGeom>
          <a:noFill/>
          <a:ln w="9525">
            <a:noFill/>
            <a:miter lim="800000"/>
            <a:headEnd/>
            <a:tailEnd/>
          </a:ln>
        </p:spPr>
        <p:txBody>
          <a:bodyPr lIns="55479" tIns="27740" rIns="55479" bIns="27740"/>
          <a:lstStyle/>
          <a:p>
            <a:pPr algn="l" defTabSz="555625"/>
            <a:fld id="{01B57ABC-EDDB-4A29-ADCB-C226E3E28B5E}" type="slidenum">
              <a:rPr lang="ar-SA" sz="1200"/>
              <a:pPr algn="l" defTabSz="555625"/>
              <a:t>12</a:t>
            </a:fld>
            <a:endParaRPr lang="en-US" sz="1200" dirty="0"/>
          </a:p>
        </p:txBody>
      </p:sp>
      <p:sp>
        <p:nvSpPr>
          <p:cNvPr id="55299" name="Rectangle 3"/>
          <p:cNvSpPr>
            <a:spLocks noGrp="1" noChangeArrowheads="1"/>
          </p:cNvSpPr>
          <p:nvPr>
            <p:ph idx="1"/>
          </p:nvPr>
        </p:nvSpPr>
        <p:spPr>
          <a:xfrm>
            <a:off x="666720" y="670700"/>
            <a:ext cx="9072626" cy="5786477"/>
          </a:xfrm>
          <a:solidFill>
            <a:srgbClr val="FFC000"/>
          </a:solidFill>
        </p:spPr>
        <p:txBody>
          <a:bodyPr lIns="55479" tIns="27740" rIns="55479" bIns="27740">
            <a:normAutofit fontScale="55000" lnSpcReduction="20000"/>
          </a:bodyPr>
          <a:lstStyle/>
          <a:p>
            <a:pPr>
              <a:lnSpc>
                <a:spcPct val="120000"/>
              </a:lnSpc>
              <a:buNone/>
            </a:pPr>
            <a:r>
              <a:rPr lang="ar-SA" sz="3800" b="1" dirty="0" smtClean="0">
                <a:solidFill>
                  <a:schemeClr val="accent2">
                    <a:lumMod val="75000"/>
                  </a:schemeClr>
                </a:solidFill>
              </a:rPr>
              <a:t> </a:t>
            </a:r>
            <a:r>
              <a:rPr lang="ar-SA" sz="3200" b="1" dirty="0" smtClean="0">
                <a:latin typeface="Times New Roman" pitchFamily="18" charset="0"/>
                <a:cs typeface="Times New Roman" pitchFamily="18" charset="0"/>
              </a:rPr>
              <a:t>الطريقة الثالثة:</a:t>
            </a:r>
            <a:endParaRPr lang="en-US" sz="3200" b="1" dirty="0" smtClean="0">
              <a:latin typeface="Times New Roman" pitchFamily="18" charset="0"/>
              <a:cs typeface="Times New Roman" pitchFamily="18" charset="0"/>
            </a:endParaRPr>
          </a:p>
          <a:p>
            <a:pPr marL="0">
              <a:lnSpc>
                <a:spcPct val="120000"/>
              </a:lnSpc>
              <a:buNone/>
            </a:pPr>
            <a:r>
              <a:rPr lang="ar-SA" sz="2600" b="1" dirty="0" smtClean="0">
                <a:latin typeface="Times New Roman" pitchFamily="18" charset="0"/>
                <a:cs typeface="Times New Roman" pitchFamily="18" charset="0"/>
              </a:rPr>
              <a:t>وفيها يتم استخدام مضروبات لاجرانج ولكن لإيجاد توليفة الموارد الأقل تكلفة. أي أن دالة الهدف تكون تدنية تكاليف المنشأة في ظل قيد دالة الإنتاج. وتصبح دالة الهدف في هذه الحالة كما في المعادلة التالية:</a:t>
            </a:r>
            <a:endParaRPr lang="ar-YE" sz="2600" b="1" dirty="0" smtClean="0">
              <a:latin typeface="Times New Roman" pitchFamily="18" charset="0"/>
              <a:cs typeface="Times New Roman" pitchFamily="18" charset="0"/>
            </a:endParaRPr>
          </a:p>
          <a:p>
            <a:pPr>
              <a:lnSpc>
                <a:spcPct val="120000"/>
              </a:lnSpc>
              <a:buNone/>
            </a:pPr>
            <a:endParaRPr lang="en-US" sz="2600" b="1" dirty="0" smtClean="0">
              <a:latin typeface="Times New Roman" pitchFamily="18" charset="0"/>
              <a:cs typeface="Times New Roman" pitchFamily="18" charset="0"/>
            </a:endParaRPr>
          </a:p>
          <a:p>
            <a:pPr marL="0">
              <a:lnSpc>
                <a:spcPct val="120000"/>
              </a:lnSpc>
              <a:buNone/>
            </a:pPr>
            <a:endParaRPr lang="ar-SA" sz="2600" b="1" dirty="0" smtClean="0">
              <a:latin typeface="Times New Roman" pitchFamily="18" charset="0"/>
              <a:cs typeface="Times New Roman" pitchFamily="18" charset="0"/>
            </a:endParaRPr>
          </a:p>
          <a:p>
            <a:pPr marL="0">
              <a:lnSpc>
                <a:spcPct val="120000"/>
              </a:lnSpc>
              <a:buNone/>
            </a:pPr>
            <a:endParaRPr lang="ar-SA" sz="2600" b="1" dirty="0" smtClean="0">
              <a:latin typeface="Times New Roman" pitchFamily="18" charset="0"/>
              <a:cs typeface="Times New Roman" pitchFamily="18" charset="0"/>
            </a:endParaRPr>
          </a:p>
          <a:p>
            <a:pPr marL="0">
              <a:lnSpc>
                <a:spcPct val="170000"/>
              </a:lnSpc>
              <a:buNone/>
            </a:pPr>
            <a:r>
              <a:rPr lang="ar-SA" sz="2600" b="1" dirty="0" smtClean="0">
                <a:latin typeface="Times New Roman" pitchFamily="18" charset="0"/>
                <a:cs typeface="Times New Roman" pitchFamily="18" charset="0"/>
              </a:rPr>
              <a:t>ثم يتم إيجاد التفاضلات الجزئية لدالة الهدف للمتغيرات </a:t>
            </a:r>
            <a:r>
              <a:rPr lang="en-US" sz="2600" b="1" i="1" dirty="0" smtClean="0">
                <a:latin typeface="Times New Roman" pitchFamily="18" charset="0"/>
                <a:cs typeface="Times New Roman" pitchFamily="18" charset="0"/>
              </a:rPr>
              <a:t>λ,X</a:t>
            </a:r>
            <a:r>
              <a:rPr lang="en-US" sz="2600" b="1" i="1" baseline="-25000" dirty="0" smtClean="0">
                <a:latin typeface="Times New Roman" pitchFamily="18" charset="0"/>
                <a:cs typeface="Times New Roman" pitchFamily="18" charset="0"/>
              </a:rPr>
              <a:t>1</a:t>
            </a:r>
            <a:r>
              <a:rPr lang="en-US" sz="2600" b="1" i="1" dirty="0" smtClean="0">
                <a:latin typeface="Times New Roman" pitchFamily="18" charset="0"/>
                <a:cs typeface="Times New Roman" pitchFamily="18" charset="0"/>
              </a:rPr>
              <a:t>,X</a:t>
            </a:r>
            <a:r>
              <a:rPr lang="en-US" sz="2600" b="1" i="1" baseline="-25000" dirty="0" smtClean="0">
                <a:latin typeface="Times New Roman" pitchFamily="18" charset="0"/>
                <a:cs typeface="Times New Roman" pitchFamily="18" charset="0"/>
              </a:rPr>
              <a:t>2</a:t>
            </a:r>
            <a:r>
              <a:rPr lang="ar-SA" sz="2600" b="1" dirty="0" smtClean="0">
                <a:latin typeface="Times New Roman" pitchFamily="18" charset="0"/>
                <a:cs typeface="Times New Roman" pitchFamily="18" charset="0"/>
              </a:rPr>
              <a:t> في حين </a:t>
            </a:r>
            <a:r>
              <a:rPr lang="en-US" sz="2600" b="1" dirty="0" smtClean="0">
                <a:latin typeface="Times New Roman" pitchFamily="18" charset="0"/>
                <a:cs typeface="Times New Roman" pitchFamily="18" charset="0"/>
              </a:rPr>
              <a:t>  </a:t>
            </a:r>
            <a:r>
              <a:rPr lang="ar-SA" sz="2600" b="1" dirty="0" smtClean="0">
                <a:latin typeface="Times New Roman" pitchFamily="18" charset="0"/>
                <a:cs typeface="Times New Roman" pitchFamily="18" charset="0"/>
              </a:rPr>
              <a:t>   تشير إلى ثبات الإنتاج عند        ولا يتم إجراء التفاضل بالنسبة له. وفي مناقشتنا سوف نستخدم الطريقة الثانية ومن خلال استخدام دالة إنتاج كوب-دوجلاس المشار إليها في المعادلة (</a:t>
            </a:r>
            <a:r>
              <a:rPr lang="en-US" sz="2600" b="1" dirty="0" smtClean="0">
                <a:latin typeface="Times New Roman" pitchFamily="18" charset="0"/>
                <a:cs typeface="Times New Roman" pitchFamily="18" charset="0"/>
              </a:rPr>
              <a:t>9-1</a:t>
            </a:r>
            <a:r>
              <a:rPr lang="ar-SA" sz="2600" b="1" dirty="0" smtClean="0">
                <a:latin typeface="Times New Roman" pitchFamily="18" charset="0"/>
                <a:cs typeface="Times New Roman" pitchFamily="18" charset="0"/>
              </a:rPr>
              <a:t>) تصبح دالة الهدف كما يلي:</a:t>
            </a:r>
            <a:endParaRPr lang="en-US" sz="2600" b="1" dirty="0" smtClean="0">
              <a:latin typeface="Times New Roman" pitchFamily="18" charset="0"/>
              <a:cs typeface="Times New Roman" pitchFamily="18" charset="0"/>
            </a:endParaRPr>
          </a:p>
          <a:p>
            <a:pPr>
              <a:lnSpc>
                <a:spcPct val="120000"/>
              </a:lnSpc>
              <a:buNone/>
            </a:pPr>
            <a:endParaRPr lang="ar-SA" sz="2600" b="1" dirty="0" smtClean="0">
              <a:latin typeface="Times New Roman" pitchFamily="18" charset="0"/>
              <a:cs typeface="Times New Roman" pitchFamily="18" charset="0"/>
            </a:endParaRPr>
          </a:p>
          <a:p>
            <a:pPr>
              <a:lnSpc>
                <a:spcPct val="120000"/>
              </a:lnSpc>
              <a:buNone/>
            </a:pPr>
            <a:r>
              <a:rPr lang="ar-SA" sz="2600" b="1" dirty="0" smtClean="0">
                <a:latin typeface="Times New Roman" pitchFamily="18" charset="0"/>
                <a:cs typeface="Times New Roman" pitchFamily="18" charset="0"/>
              </a:rPr>
              <a:t>أي أن:</a:t>
            </a:r>
            <a:endParaRPr lang="ar-YE" sz="2600" b="1" dirty="0" smtClean="0">
              <a:latin typeface="Times New Roman" pitchFamily="18" charset="0"/>
              <a:cs typeface="Times New Roman" pitchFamily="18" charset="0"/>
            </a:endParaRPr>
          </a:p>
          <a:p>
            <a:pPr>
              <a:lnSpc>
                <a:spcPct val="120000"/>
              </a:lnSpc>
              <a:buNone/>
            </a:pPr>
            <a:endParaRPr lang="en-US" sz="2600" b="1" dirty="0" smtClean="0">
              <a:latin typeface="Times New Roman" pitchFamily="18" charset="0"/>
              <a:cs typeface="Times New Roman" pitchFamily="18" charset="0"/>
            </a:endParaRPr>
          </a:p>
          <a:p>
            <a:pPr>
              <a:lnSpc>
                <a:spcPct val="120000"/>
              </a:lnSpc>
              <a:buNone/>
            </a:pPr>
            <a:r>
              <a:rPr lang="ar-SA" sz="2600" b="1" dirty="0" smtClean="0">
                <a:latin typeface="Times New Roman" pitchFamily="18" charset="0"/>
                <a:cs typeface="Times New Roman" pitchFamily="18" charset="0"/>
              </a:rPr>
              <a:t>حيث:</a:t>
            </a:r>
            <a:endParaRPr lang="en-US" sz="2600" b="1" dirty="0" smtClean="0">
              <a:latin typeface="Times New Roman" pitchFamily="18" charset="0"/>
              <a:cs typeface="Times New Roman" pitchFamily="18" charset="0"/>
            </a:endParaRPr>
          </a:p>
          <a:p>
            <a:pPr>
              <a:lnSpc>
                <a:spcPct val="120000"/>
              </a:lnSpc>
              <a:buNone/>
            </a:pPr>
            <a:r>
              <a:rPr lang="ar-SA" sz="2600" b="1" i="1" dirty="0" smtClean="0">
                <a:latin typeface="Times New Roman" pitchFamily="18" charset="0"/>
                <a:cs typeface="Times New Roman" pitchFamily="18" charset="0"/>
              </a:rPr>
              <a:t>  </a:t>
            </a:r>
            <a:r>
              <a:rPr lang="el-GR" sz="2600" b="1" i="1" dirty="0" smtClean="0">
                <a:latin typeface="Times New Roman" pitchFamily="18" charset="0"/>
                <a:cs typeface="Times New Roman" pitchFamily="18" charset="0"/>
              </a:rPr>
              <a:t>π</a:t>
            </a:r>
            <a:r>
              <a:rPr lang="ar-SA" sz="2600" b="1" i="1" dirty="0" smtClean="0">
                <a:latin typeface="Times New Roman" pitchFamily="18" charset="0"/>
                <a:cs typeface="Times New Roman" pitchFamily="18" charset="0"/>
              </a:rPr>
              <a:t>=</a:t>
            </a:r>
            <a:r>
              <a:rPr lang="ar-SA" sz="2600" b="1" dirty="0" smtClean="0">
                <a:latin typeface="Times New Roman" pitchFamily="18" charset="0"/>
                <a:cs typeface="Times New Roman" pitchFamily="18" charset="0"/>
              </a:rPr>
              <a:t>أقصى ربح،</a:t>
            </a:r>
            <a:endParaRPr lang="en-US" sz="2600" b="1" dirty="0" smtClean="0">
              <a:latin typeface="Times New Roman" pitchFamily="18" charset="0"/>
              <a:cs typeface="Times New Roman" pitchFamily="18" charset="0"/>
            </a:endParaRPr>
          </a:p>
          <a:p>
            <a:pPr>
              <a:lnSpc>
                <a:spcPct val="120000"/>
              </a:lnSpc>
              <a:buNone/>
            </a:pPr>
            <a:r>
              <a:rPr lang="ar-SA" sz="2600" b="1" dirty="0" smtClean="0">
                <a:latin typeface="Times New Roman" pitchFamily="18" charset="0"/>
                <a:cs typeface="Times New Roman" pitchFamily="18" charset="0"/>
              </a:rPr>
              <a:t> </a:t>
            </a:r>
            <a:r>
              <a:rPr lang="en-US" sz="2600" b="1" dirty="0" smtClean="0">
                <a:latin typeface="Times New Roman" pitchFamily="18" charset="0"/>
                <a:cs typeface="Times New Roman" pitchFamily="18" charset="0"/>
              </a:rPr>
              <a:t>r</a:t>
            </a:r>
            <a:r>
              <a:rPr lang="ar-SA" sz="2600" b="1" dirty="0" smtClean="0">
                <a:latin typeface="Times New Roman" pitchFamily="18" charset="0"/>
                <a:cs typeface="Times New Roman" pitchFamily="18" charset="0"/>
              </a:rPr>
              <a:t>= سعر الوحدة من رأس المال (سعر الفائدة)،</a:t>
            </a:r>
            <a:endParaRPr lang="en-US" sz="2600" b="1" dirty="0" smtClean="0">
              <a:latin typeface="Times New Roman" pitchFamily="18" charset="0"/>
              <a:cs typeface="Times New Roman" pitchFamily="18" charset="0"/>
            </a:endParaRPr>
          </a:p>
          <a:p>
            <a:pPr>
              <a:lnSpc>
                <a:spcPct val="120000"/>
              </a:lnSpc>
              <a:buNone/>
            </a:pPr>
            <a:r>
              <a:rPr lang="ar-SA" sz="2600" b="1" dirty="0" smtClean="0">
                <a:latin typeface="Times New Roman" pitchFamily="18" charset="0"/>
                <a:cs typeface="Times New Roman" pitchFamily="18" charset="0"/>
              </a:rPr>
              <a:t> </a:t>
            </a:r>
            <a:r>
              <a:rPr lang="en-US" sz="2600" b="1" dirty="0" smtClean="0">
                <a:latin typeface="Times New Roman" pitchFamily="18" charset="0"/>
                <a:cs typeface="Times New Roman" pitchFamily="18" charset="0"/>
              </a:rPr>
              <a:t>w</a:t>
            </a:r>
            <a:r>
              <a:rPr lang="ar-SA" sz="2600" b="1" dirty="0" smtClean="0">
                <a:latin typeface="Times New Roman" pitchFamily="18" charset="0"/>
                <a:cs typeface="Times New Roman" pitchFamily="18" charset="0"/>
              </a:rPr>
              <a:t>= أجر العامل،</a:t>
            </a:r>
            <a:endParaRPr lang="en-US" sz="2600" b="1" dirty="0" smtClean="0">
              <a:latin typeface="Times New Roman" pitchFamily="18" charset="0"/>
              <a:cs typeface="Times New Roman" pitchFamily="18" charset="0"/>
            </a:endParaRPr>
          </a:p>
          <a:p>
            <a:pPr>
              <a:lnSpc>
                <a:spcPct val="120000"/>
              </a:lnSpc>
              <a:buNone/>
            </a:pPr>
            <a:r>
              <a:rPr lang="en-US" sz="2600" b="1" i="1" dirty="0" smtClean="0">
                <a:latin typeface="Times New Roman" pitchFamily="18" charset="0"/>
                <a:cs typeface="Times New Roman" pitchFamily="18" charset="0"/>
              </a:rPr>
              <a:t>TFC</a:t>
            </a:r>
            <a:r>
              <a:rPr lang="ar-SA" sz="2600" b="1" dirty="0" smtClean="0">
                <a:latin typeface="Times New Roman" pitchFamily="18" charset="0"/>
                <a:cs typeface="Times New Roman" pitchFamily="18" charset="0"/>
              </a:rPr>
              <a:t>= إجمالي التكاليف الثابتة،</a:t>
            </a:r>
            <a:endParaRPr lang="en-US" sz="2600" b="1" dirty="0" smtClean="0">
              <a:latin typeface="Times New Roman" pitchFamily="18" charset="0"/>
              <a:cs typeface="Times New Roman" pitchFamily="18" charset="0"/>
            </a:endParaRPr>
          </a:p>
          <a:p>
            <a:pPr>
              <a:lnSpc>
                <a:spcPct val="120000"/>
              </a:lnSpc>
              <a:buNone/>
            </a:pPr>
            <a:r>
              <a:rPr lang="en-US" sz="2600" b="1" dirty="0" smtClean="0">
                <a:latin typeface="Times New Roman" pitchFamily="18" charset="0"/>
                <a:cs typeface="Times New Roman" pitchFamily="18" charset="0"/>
              </a:rPr>
              <a:t>λ</a:t>
            </a:r>
            <a:r>
              <a:rPr lang="ar-SA" sz="2600" b="1" dirty="0" smtClean="0">
                <a:latin typeface="Times New Roman" pitchFamily="18" charset="0"/>
                <a:cs typeface="Times New Roman" pitchFamily="18" charset="0"/>
              </a:rPr>
              <a:t> = معامل لاجرانج،</a:t>
            </a:r>
            <a:endParaRPr lang="en-US" sz="2600" b="1" dirty="0" smtClean="0">
              <a:latin typeface="Times New Roman" pitchFamily="18" charset="0"/>
              <a:cs typeface="Times New Roman" pitchFamily="18" charset="0"/>
            </a:endParaRPr>
          </a:p>
          <a:p>
            <a:pPr>
              <a:lnSpc>
                <a:spcPct val="120000"/>
              </a:lnSpc>
              <a:buNone/>
            </a:pPr>
            <a:r>
              <a:rPr lang="en-US" sz="2600" b="1" i="1" dirty="0" smtClean="0">
                <a:latin typeface="Times New Roman" pitchFamily="18" charset="0"/>
                <a:cs typeface="Times New Roman" pitchFamily="18" charset="0"/>
              </a:rPr>
              <a:t>P</a:t>
            </a:r>
            <a:r>
              <a:rPr lang="en-US" sz="2600" b="1" i="1" baseline="-25000" dirty="0" smtClean="0">
                <a:latin typeface="Times New Roman" pitchFamily="18" charset="0"/>
                <a:cs typeface="Times New Roman" pitchFamily="18" charset="0"/>
              </a:rPr>
              <a:t>y</a:t>
            </a:r>
            <a:r>
              <a:rPr lang="ar-SA" sz="2600" b="1" dirty="0" smtClean="0">
                <a:latin typeface="Times New Roman" pitchFamily="18" charset="0"/>
                <a:cs typeface="Times New Roman" pitchFamily="18" charset="0"/>
              </a:rPr>
              <a:t> = سعر الوحدة من الناتج </a:t>
            </a:r>
            <a:r>
              <a:rPr lang="en-US" sz="2600" b="1" i="1" dirty="0" smtClean="0">
                <a:latin typeface="Times New Roman" pitchFamily="18" charset="0"/>
                <a:cs typeface="Times New Roman" pitchFamily="18" charset="0"/>
              </a:rPr>
              <a:t>Y</a:t>
            </a:r>
            <a:r>
              <a:rPr lang="ar-SA" sz="2600" b="1" dirty="0" smtClean="0">
                <a:latin typeface="Times New Roman" pitchFamily="18" charset="0"/>
                <a:cs typeface="Times New Roman" pitchFamily="18" charset="0"/>
              </a:rPr>
              <a:t>،</a:t>
            </a:r>
            <a:endParaRPr lang="en-US" sz="2600" b="1" dirty="0" smtClean="0">
              <a:latin typeface="Times New Roman" pitchFamily="18" charset="0"/>
              <a:cs typeface="Times New Roman" pitchFamily="18" charset="0"/>
            </a:endParaRPr>
          </a:p>
          <a:p>
            <a:pPr>
              <a:lnSpc>
                <a:spcPct val="120000"/>
              </a:lnSpc>
              <a:buNone/>
            </a:pPr>
            <a:r>
              <a:rPr lang="en-US" sz="2600" b="1" i="1" dirty="0" smtClean="0">
                <a:latin typeface="Times New Roman" pitchFamily="18" charset="0"/>
                <a:cs typeface="Times New Roman" pitchFamily="18" charset="0"/>
              </a:rPr>
              <a:t>TR</a:t>
            </a:r>
            <a:r>
              <a:rPr lang="ar-SA" sz="2600" b="1" dirty="0" smtClean="0">
                <a:latin typeface="Times New Roman" pitchFamily="18" charset="0"/>
                <a:cs typeface="Times New Roman" pitchFamily="18" charset="0"/>
              </a:rPr>
              <a:t>= الإيراد الكلي. باقي المتغيرات تم تعريفها سابقاً في المعادلة (9.1).</a:t>
            </a:r>
            <a:endParaRPr lang="en-US" sz="2600" b="1" dirty="0" smtClean="0">
              <a:latin typeface="Times New Roman" pitchFamily="18" charset="0"/>
              <a:cs typeface="Times New Roman" pitchFamily="18" charset="0"/>
            </a:endParaRPr>
          </a:p>
          <a:p>
            <a:pPr>
              <a:lnSpc>
                <a:spcPct val="120000"/>
              </a:lnSpc>
              <a:buNone/>
            </a:pPr>
            <a:r>
              <a:rPr lang="ar-SA" sz="2600" b="1" dirty="0" smtClean="0">
                <a:latin typeface="Times New Roman" pitchFamily="18" charset="0"/>
                <a:cs typeface="Times New Roman" pitchFamily="18" charset="0"/>
              </a:rPr>
              <a:t>ولتحديد كميات الموارد التي تحقق هدف المنشأة في معظمة أرباحها فإن ذلك يستدعي تحقيق شرطين:</a:t>
            </a:r>
            <a:endParaRPr lang="en-US" sz="2600" b="1" dirty="0" smtClean="0">
              <a:latin typeface="Times New Roman" pitchFamily="18" charset="0"/>
              <a:cs typeface="Times New Roman" pitchFamily="18" charset="0"/>
            </a:endParaRPr>
          </a:p>
          <a:p>
            <a:pPr eaLnBrk="1" hangingPunct="1">
              <a:lnSpc>
                <a:spcPct val="140000"/>
              </a:lnSpc>
              <a:buFontTx/>
              <a:buNone/>
            </a:pPr>
            <a:r>
              <a:rPr lang="ar-SA" b="1" dirty="0" smtClean="0"/>
              <a:t>  </a:t>
            </a:r>
            <a:r>
              <a:rPr lang="ar-SA" b="1" dirty="0" smtClean="0">
                <a:solidFill>
                  <a:srgbClr val="993300"/>
                </a:solidFill>
              </a:rPr>
              <a:t>.</a:t>
            </a:r>
            <a:endParaRPr lang="en-US" b="1" dirty="0" smtClean="0">
              <a:solidFill>
                <a:srgbClr val="993300"/>
              </a:solidFill>
            </a:endParaRPr>
          </a:p>
        </p:txBody>
      </p:sp>
      <p:graphicFrame>
        <p:nvGraphicFramePr>
          <p:cNvPr id="11266" name="Object 7" descr="Blue tissue paper"/>
          <p:cNvGraphicFramePr>
            <a:graphicFrameLocks noChangeAspect="1"/>
          </p:cNvGraphicFramePr>
          <p:nvPr/>
        </p:nvGraphicFramePr>
        <p:xfrm>
          <a:off x="1881166" y="1456517"/>
          <a:ext cx="4772025" cy="500066"/>
        </p:xfrm>
        <a:graphic>
          <a:graphicData uri="http://schemas.openxmlformats.org/presentationml/2006/ole">
            <mc:AlternateContent xmlns:mc="http://schemas.openxmlformats.org/markup-compatibility/2006">
              <mc:Choice xmlns:v="urn:schemas-microsoft-com:vml" Requires="v">
                <p:oleObj spid="_x0000_s11282" name="معادلة" r:id="rId4" imgW="2705040" imgH="317160" progId="Equation.3">
                  <p:embed/>
                </p:oleObj>
              </mc:Choice>
              <mc:Fallback>
                <p:oleObj name="معادلة" r:id="rId4" imgW="2705040" imgH="31716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1166" y="1456517"/>
                        <a:ext cx="4772025" cy="500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7" name="Object 8" descr="Pink tissue paper"/>
          <p:cNvGraphicFramePr>
            <a:graphicFrameLocks noChangeAspect="1"/>
          </p:cNvGraphicFramePr>
          <p:nvPr/>
        </p:nvGraphicFramePr>
        <p:xfrm>
          <a:off x="1238224" y="2956715"/>
          <a:ext cx="4500594" cy="449346"/>
        </p:xfrm>
        <a:graphic>
          <a:graphicData uri="http://schemas.openxmlformats.org/presentationml/2006/ole">
            <mc:AlternateContent xmlns:mc="http://schemas.openxmlformats.org/markup-compatibility/2006">
              <mc:Choice xmlns:v="urn:schemas-microsoft-com:vml" Requires="v">
                <p:oleObj spid="_x0000_s11283" name="Equation" r:id="rId6" imgW="2793960" imgH="279360" progId="Equation.3">
                  <p:embed/>
                </p:oleObj>
              </mc:Choice>
              <mc:Fallback>
                <p:oleObj name="Equation" r:id="rId6" imgW="2793960" imgH="27936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38224" y="2956715"/>
                        <a:ext cx="4500594" cy="449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9" descr="Newsprint"/>
          <p:cNvGraphicFramePr>
            <a:graphicFrameLocks noChangeAspect="1"/>
          </p:cNvGraphicFramePr>
          <p:nvPr/>
        </p:nvGraphicFramePr>
        <p:xfrm>
          <a:off x="1309662" y="3456781"/>
          <a:ext cx="4714907" cy="477459"/>
        </p:xfrm>
        <a:graphic>
          <a:graphicData uri="http://schemas.openxmlformats.org/presentationml/2006/ole">
            <mc:AlternateContent xmlns:mc="http://schemas.openxmlformats.org/markup-compatibility/2006">
              <mc:Choice xmlns:v="urn:schemas-microsoft-com:vml" Requires="v">
                <p:oleObj spid="_x0000_s11284" name="Equation" r:id="rId8" imgW="2730240" imgH="266400" progId="Equation.3">
                  <p:embed/>
                </p:oleObj>
              </mc:Choice>
              <mc:Fallback>
                <p:oleObj name="Equation" r:id="rId8" imgW="2730240" imgH="266400" progId="Equation.3">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9662" y="3456781"/>
                        <a:ext cx="4714907" cy="477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كائن 6"/>
          <p:cNvGraphicFramePr>
            <a:graphicFrameLocks noChangeAspect="1"/>
          </p:cNvGraphicFramePr>
          <p:nvPr/>
        </p:nvGraphicFramePr>
        <p:xfrm>
          <a:off x="5381628" y="2385211"/>
          <a:ext cx="190500" cy="190500"/>
        </p:xfrm>
        <a:graphic>
          <a:graphicData uri="http://schemas.openxmlformats.org/presentationml/2006/ole">
            <mc:AlternateContent xmlns:mc="http://schemas.openxmlformats.org/markup-compatibility/2006">
              <mc:Choice xmlns:v="urn:schemas-microsoft-com:vml" Requires="v">
                <p:oleObj spid="_x0000_s11285" name="معادلة" r:id="rId10" imgW="190440" imgH="190440" progId="Equation.3">
                  <p:embed/>
                </p:oleObj>
              </mc:Choice>
              <mc:Fallback>
                <p:oleObj name="معادلة" r:id="rId10" imgW="190440" imgH="19044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81628" y="2385211"/>
                        <a:ext cx="1905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كائن 8"/>
          <p:cNvGraphicFramePr>
            <a:graphicFrameLocks noChangeAspect="1"/>
          </p:cNvGraphicFramePr>
          <p:nvPr/>
        </p:nvGraphicFramePr>
        <p:xfrm>
          <a:off x="3595678" y="2385211"/>
          <a:ext cx="190500" cy="190500"/>
        </p:xfrm>
        <a:graphic>
          <a:graphicData uri="http://schemas.openxmlformats.org/presentationml/2006/ole">
            <mc:AlternateContent xmlns:mc="http://schemas.openxmlformats.org/markup-compatibility/2006">
              <mc:Choice xmlns:v="urn:schemas-microsoft-com:vml" Requires="v">
                <p:oleObj spid="_x0000_s11286" name="معادلة" r:id="rId12" imgW="190440" imgH="190440" progId="Equation.3">
                  <p:embed/>
                </p:oleObj>
              </mc:Choice>
              <mc:Fallback>
                <p:oleObj name="معادلة" r:id="rId12" imgW="190440" imgH="190440" progId="Equation.3">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95678" y="2385211"/>
                        <a:ext cx="1905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380968" y="956451"/>
            <a:ext cx="9001188" cy="5357850"/>
          </a:xfrm>
          <a:solidFill>
            <a:srgbClr val="FFC000"/>
          </a:solidFill>
        </p:spPr>
        <p:txBody>
          <a:bodyPr lIns="55479" tIns="27740" rIns="55479" bIns="27740">
            <a:normAutofit fontScale="92500" lnSpcReduction="20000"/>
          </a:bodyPr>
          <a:lstStyle/>
          <a:p>
            <a:pPr>
              <a:buNone/>
            </a:pPr>
            <a:r>
              <a:rPr lang="ar-SA" sz="2400" b="1" dirty="0" smtClean="0">
                <a:solidFill>
                  <a:srgbClr val="0000CC"/>
                </a:solidFill>
              </a:rPr>
              <a:t> </a:t>
            </a:r>
            <a:r>
              <a:rPr lang="ar-SA" sz="2400" b="1" dirty="0" smtClean="0"/>
              <a:t> </a:t>
            </a:r>
            <a:r>
              <a:rPr lang="ar-SA" sz="2000" b="1" dirty="0" smtClean="0">
                <a:latin typeface="Times New Roman" pitchFamily="18" charset="0"/>
                <a:cs typeface="Times New Roman" pitchFamily="18" charset="0"/>
              </a:rPr>
              <a:t>الشرط الضروري:</a:t>
            </a:r>
            <a:endParaRPr lang="en-US"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وفيه يجب مساواة التفاضلات الجزئية لدالة الهدف لمتغيرات الدالة بالصفر كما يلي:</a:t>
            </a:r>
            <a:endParaRPr lang="ar-YE" sz="2000" b="1" dirty="0" smtClean="0">
              <a:latin typeface="Times New Roman" pitchFamily="18" charset="0"/>
              <a:cs typeface="Times New Roman" pitchFamily="18" charset="0"/>
            </a:endParaRPr>
          </a:p>
          <a:p>
            <a:endParaRPr lang="ar-YE" sz="2000" b="1" dirty="0" smtClean="0">
              <a:latin typeface="Times New Roman" pitchFamily="18" charset="0"/>
              <a:cs typeface="Times New Roman" pitchFamily="18" charset="0"/>
            </a:endParaRPr>
          </a:p>
          <a:p>
            <a:endParaRPr lang="en-US"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ومنها:	</a:t>
            </a:r>
            <a:endParaRPr lang="ar-YE"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	</a:t>
            </a:r>
          </a:p>
          <a:p>
            <a:pPr>
              <a:buNone/>
            </a:pPr>
            <a:r>
              <a:rPr lang="ar-SA" sz="2000" b="1" dirty="0" smtClean="0">
                <a:latin typeface="Times New Roman" pitchFamily="18" charset="0"/>
                <a:cs typeface="Times New Roman" pitchFamily="18" charset="0"/>
              </a:rPr>
              <a:t>	 </a:t>
            </a:r>
            <a:endParaRPr lang="en-US"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و بالمثل:		</a:t>
            </a:r>
            <a:endParaRPr lang="ar-YE"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 </a:t>
            </a:r>
            <a:endParaRPr lang="en-US"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ومنها:		</a:t>
            </a:r>
            <a:endParaRPr lang="ar-YE"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	 </a:t>
            </a:r>
            <a:endParaRPr lang="en-US"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كذلك: 	</a:t>
            </a:r>
            <a:endParaRPr lang="ar-YE"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		 </a:t>
            </a:r>
            <a:endParaRPr lang="en-US"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ومنها:		</a:t>
            </a:r>
            <a:endParaRPr lang="ar-YE"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 </a:t>
            </a:r>
          </a:p>
          <a:p>
            <a:pPr>
              <a:buNone/>
            </a:pPr>
            <a:r>
              <a:rPr lang="ar-SA" sz="2000" b="1" dirty="0" smtClean="0">
                <a:latin typeface="Times New Roman" pitchFamily="18" charset="0"/>
                <a:cs typeface="Times New Roman" pitchFamily="18" charset="0"/>
              </a:rPr>
              <a:t>كذلك: 	</a:t>
            </a:r>
            <a:endParaRPr lang="ar-YE"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p>
          <a:p>
            <a:pPr>
              <a:buNone/>
            </a:pPr>
            <a:r>
              <a:rPr lang="ar-SA" sz="2000" b="1" dirty="0" smtClean="0">
                <a:latin typeface="Times New Roman" pitchFamily="18" charset="0"/>
                <a:cs typeface="Times New Roman" pitchFamily="18" charset="0"/>
              </a:rPr>
              <a:t>ومنها فإن:		</a:t>
            </a:r>
            <a:r>
              <a:rPr lang="en-US" sz="2000" b="1" dirty="0" smtClean="0">
                <a:latin typeface="Times New Roman" pitchFamily="18" charset="0"/>
                <a:cs typeface="Times New Roman" pitchFamily="18" charset="0"/>
              </a:rPr>
              <a:t> </a:t>
            </a:r>
          </a:p>
          <a:p>
            <a:pPr eaLnBrk="1" hangingPunct="1">
              <a:lnSpc>
                <a:spcPct val="150000"/>
              </a:lnSpc>
              <a:spcBef>
                <a:spcPct val="40000"/>
              </a:spcBef>
              <a:buFontTx/>
              <a:buNone/>
            </a:pPr>
            <a:endParaRPr lang="ar-SA" sz="2000" b="1" dirty="0" smtClean="0">
              <a:solidFill>
                <a:srgbClr val="0000CC"/>
              </a:solidFill>
              <a:latin typeface="Times New Roman" pitchFamily="18" charset="0"/>
              <a:cs typeface="Times New Roman" pitchFamily="18" charset="0"/>
            </a:endParaRPr>
          </a:p>
          <a:p>
            <a:pPr eaLnBrk="1" hangingPunct="1">
              <a:lnSpc>
                <a:spcPct val="145000"/>
              </a:lnSpc>
              <a:spcBef>
                <a:spcPct val="60000"/>
              </a:spcBef>
              <a:buFontTx/>
              <a:buNone/>
            </a:pPr>
            <a:endParaRPr lang="ar-SA" sz="2400" b="1" dirty="0" smtClean="0">
              <a:solidFill>
                <a:srgbClr val="0000CC"/>
              </a:solidFill>
            </a:endParaRPr>
          </a:p>
          <a:p>
            <a:pPr eaLnBrk="1" hangingPunct="1">
              <a:lnSpc>
                <a:spcPct val="145000"/>
              </a:lnSpc>
              <a:spcBef>
                <a:spcPct val="60000"/>
              </a:spcBef>
              <a:buFontTx/>
              <a:buNone/>
            </a:pPr>
            <a:endParaRPr lang="en-US" sz="2400" b="1" dirty="0" smtClean="0">
              <a:solidFill>
                <a:srgbClr val="0000CC"/>
              </a:solidFill>
            </a:endParaRPr>
          </a:p>
        </p:txBody>
      </p:sp>
      <p:sp>
        <p:nvSpPr>
          <p:cNvPr id="12297" name="عنصر نائب لرقم الشريحة 5"/>
          <p:cNvSpPr>
            <a:spLocks noGrp="1"/>
          </p:cNvSpPr>
          <p:nvPr>
            <p:ph type="sldNum" sz="quarter" idx="12"/>
          </p:nvPr>
        </p:nvSpPr>
        <p:spPr>
          <a:noFill/>
        </p:spPr>
        <p:txBody>
          <a:bodyPr lIns="55479" tIns="27740" rIns="55479" bIns="27740"/>
          <a:lstStyle/>
          <a:p>
            <a:pPr defTabSz="555625"/>
            <a:fld id="{295E0F1D-9B0C-4BF1-A5FD-EF19CD0C0BBF}" type="slidenum">
              <a:rPr lang="ar-SA" smtClean="0">
                <a:latin typeface="Arial" pitchFamily="34" charset="0"/>
                <a:cs typeface="Arial" pitchFamily="34" charset="0"/>
              </a:rPr>
              <a:pPr defTabSz="555625"/>
              <a:t>13</a:t>
            </a:fld>
            <a:endParaRPr lang="en-US" dirty="0" smtClean="0">
              <a:latin typeface="Arial" pitchFamily="34" charset="0"/>
              <a:cs typeface="Arial" pitchFamily="34" charset="0"/>
            </a:endParaRPr>
          </a:p>
        </p:txBody>
      </p:sp>
      <p:graphicFrame>
        <p:nvGraphicFramePr>
          <p:cNvPr id="12290" name="Object 2" descr="Water droplets"/>
          <p:cNvGraphicFramePr>
            <a:graphicFrameLocks noChangeAspect="1"/>
          </p:cNvGraphicFramePr>
          <p:nvPr/>
        </p:nvGraphicFramePr>
        <p:xfrm>
          <a:off x="1952604" y="1599393"/>
          <a:ext cx="4286280" cy="661123"/>
        </p:xfrm>
        <a:graphic>
          <a:graphicData uri="http://schemas.openxmlformats.org/presentationml/2006/ole">
            <mc:AlternateContent xmlns:mc="http://schemas.openxmlformats.org/markup-compatibility/2006">
              <mc:Choice xmlns:v="urn:schemas-microsoft-com:vml" Requires="v">
                <p:oleObj spid="_x0000_s12317" name="Equation" r:id="rId4" imgW="1803240" imgH="431640" progId="Equation.3">
                  <p:embed/>
                </p:oleObj>
              </mc:Choice>
              <mc:Fallback>
                <p:oleObj name="Equation" r:id="rId4" imgW="1803240" imgH="43164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2604" y="1599393"/>
                        <a:ext cx="4286280" cy="661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1" name="Object 3" descr="Parchment"/>
          <p:cNvGraphicFramePr>
            <a:graphicFrameLocks noChangeAspect="1"/>
          </p:cNvGraphicFramePr>
          <p:nvPr/>
        </p:nvGraphicFramePr>
        <p:xfrm>
          <a:off x="4452934" y="2242334"/>
          <a:ext cx="2928958" cy="597747"/>
        </p:xfrm>
        <a:graphic>
          <a:graphicData uri="http://schemas.openxmlformats.org/presentationml/2006/ole">
            <mc:AlternateContent xmlns:mc="http://schemas.openxmlformats.org/markup-compatibility/2006">
              <mc:Choice xmlns:v="urn:schemas-microsoft-com:vml" Requires="v">
                <p:oleObj spid="_x0000_s12318" name="Equation" r:id="rId6" imgW="660240" imgH="431640" progId="Equation.3">
                  <p:embed/>
                </p:oleObj>
              </mc:Choice>
              <mc:Fallback>
                <p:oleObj name="Equation" r:id="rId6" imgW="660240" imgH="43164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52934" y="2242334"/>
                        <a:ext cx="2928958" cy="5977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descr="Papyrus"/>
          <p:cNvGraphicFramePr>
            <a:graphicFrameLocks noChangeAspect="1"/>
          </p:cNvGraphicFramePr>
          <p:nvPr/>
        </p:nvGraphicFramePr>
        <p:xfrm>
          <a:off x="881034" y="2915655"/>
          <a:ext cx="6000792" cy="637929"/>
        </p:xfrm>
        <a:graphic>
          <a:graphicData uri="http://schemas.openxmlformats.org/presentationml/2006/ole">
            <mc:AlternateContent xmlns:mc="http://schemas.openxmlformats.org/markup-compatibility/2006">
              <mc:Choice xmlns:v="urn:schemas-microsoft-com:vml" Requires="v">
                <p:oleObj spid="_x0000_s12319" name="Equation" r:id="rId8" imgW="1790640" imgH="431640" progId="Equation.3">
                  <p:embed/>
                </p:oleObj>
              </mc:Choice>
              <mc:Fallback>
                <p:oleObj name="Equation" r:id="rId8" imgW="1790640" imgH="43164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81034" y="2915655"/>
                        <a:ext cx="6000792" cy="6379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descr="Stationery"/>
          <p:cNvGraphicFramePr>
            <a:graphicFrameLocks noChangeAspect="1"/>
          </p:cNvGraphicFramePr>
          <p:nvPr/>
        </p:nvGraphicFramePr>
        <p:xfrm>
          <a:off x="5310190" y="3570591"/>
          <a:ext cx="1785950" cy="529654"/>
        </p:xfrm>
        <a:graphic>
          <a:graphicData uri="http://schemas.openxmlformats.org/presentationml/2006/ole">
            <mc:AlternateContent xmlns:mc="http://schemas.openxmlformats.org/markup-compatibility/2006">
              <mc:Choice xmlns:v="urn:schemas-microsoft-com:vml" Requires="v">
                <p:oleObj spid="_x0000_s12320" name="Equation" r:id="rId10" imgW="672840" imgH="431640" progId="Equation.3">
                  <p:embed/>
                </p:oleObj>
              </mc:Choice>
              <mc:Fallback>
                <p:oleObj name="Equation" r:id="rId10" imgW="672840" imgH="431640" progId="Equation.3">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10190" y="3570591"/>
                        <a:ext cx="1785950" cy="529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descr="Oak"/>
          <p:cNvGraphicFramePr>
            <a:graphicFrameLocks noChangeAspect="1"/>
          </p:cNvGraphicFramePr>
          <p:nvPr/>
        </p:nvGraphicFramePr>
        <p:xfrm>
          <a:off x="4637088" y="4143375"/>
          <a:ext cx="2273300" cy="571500"/>
        </p:xfrm>
        <a:graphic>
          <a:graphicData uri="http://schemas.openxmlformats.org/presentationml/2006/ole">
            <mc:AlternateContent xmlns:mc="http://schemas.openxmlformats.org/markup-compatibility/2006">
              <mc:Choice xmlns:v="urn:schemas-microsoft-com:vml" Requires="v">
                <p:oleObj spid="_x0000_s12321" name="معادلة" r:id="rId12" imgW="1041120" imgH="419040" progId="Equation.3">
                  <p:embed/>
                </p:oleObj>
              </mc:Choice>
              <mc:Fallback>
                <p:oleObj name="معادلة" r:id="rId12" imgW="1041120" imgH="419040" progId="Equation.3">
                  <p:embed/>
                  <p:pic>
                    <p:nvPicPr>
                      <p:cNvPr id="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37088" y="4143375"/>
                        <a:ext cx="2273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descr="Newsprint"/>
          <p:cNvGraphicFramePr>
            <a:graphicFrameLocks noChangeAspect="1"/>
          </p:cNvGraphicFramePr>
          <p:nvPr/>
        </p:nvGraphicFramePr>
        <p:xfrm>
          <a:off x="4452934" y="5028417"/>
          <a:ext cx="3214711" cy="590458"/>
        </p:xfrm>
        <a:graphic>
          <a:graphicData uri="http://schemas.openxmlformats.org/presentationml/2006/ole">
            <mc:AlternateContent xmlns:mc="http://schemas.openxmlformats.org/markup-compatibility/2006">
              <mc:Choice xmlns:v="urn:schemas-microsoft-com:vml" Requires="v">
                <p:oleObj spid="_x0000_s12322" name="Equation" r:id="rId14" imgW="1587240" imgH="419040" progId="Equation.3">
                  <p:embed/>
                </p:oleObj>
              </mc:Choice>
              <mc:Fallback>
                <p:oleObj name="Equation" r:id="rId14" imgW="1587240" imgH="419040" progId="Equation.3">
                  <p:embed/>
                  <p:pic>
                    <p:nvPicPr>
                      <p:cNvPr id="0"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52934" y="5028417"/>
                        <a:ext cx="3214711" cy="590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524373" y="5655300"/>
          <a:ext cx="3143272" cy="609172"/>
        </p:xfrm>
        <a:graphic>
          <a:graphicData uri="http://schemas.openxmlformats.org/presentationml/2006/ole">
            <mc:AlternateContent xmlns:mc="http://schemas.openxmlformats.org/markup-compatibility/2006">
              <mc:Choice xmlns:v="urn:schemas-microsoft-com:vml" Requires="v">
                <p:oleObj spid="_x0000_s12323" name="Equation" r:id="rId16" imgW="850680" imgH="266400" progId="Equation.3">
                  <p:embed/>
                </p:oleObj>
              </mc:Choice>
              <mc:Fallback>
                <p:oleObj name="Equation" r:id="rId16" imgW="850680" imgH="266400" progId="Equation.3">
                  <p:embed/>
                  <p:pic>
                    <p:nvPicPr>
                      <p:cNvPr id="0"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24373" y="5655300"/>
                        <a:ext cx="3143272" cy="6091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كائن 10"/>
          <p:cNvGraphicFramePr>
            <a:graphicFrameLocks noChangeAspect="1"/>
          </p:cNvGraphicFramePr>
          <p:nvPr/>
        </p:nvGraphicFramePr>
        <p:xfrm>
          <a:off x="4895850" y="3425825"/>
          <a:ext cx="114300" cy="203200"/>
        </p:xfrm>
        <a:graphic>
          <a:graphicData uri="http://schemas.openxmlformats.org/presentationml/2006/ole">
            <mc:AlternateContent xmlns:mc="http://schemas.openxmlformats.org/markup-compatibility/2006">
              <mc:Choice xmlns:v="urn:schemas-microsoft-com:vml" Requires="v">
                <p:oleObj spid="_x0000_s12324" name="معادلة" r:id="rId18" imgW="114120" imgH="203040" progId="Equation.3">
                  <p:embed/>
                </p:oleObj>
              </mc:Choice>
              <mc:Fallback>
                <p:oleObj name="معادلة" r:id="rId18" imgW="114120" imgH="203040" progId="Equation.3">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95850" y="3425825"/>
                        <a:ext cx="114300" cy="203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كائن 11"/>
          <p:cNvGraphicFramePr>
            <a:graphicFrameLocks noChangeAspect="1"/>
          </p:cNvGraphicFramePr>
          <p:nvPr/>
        </p:nvGraphicFramePr>
        <p:xfrm>
          <a:off x="6024570" y="4671227"/>
          <a:ext cx="714380" cy="346366"/>
        </p:xfrm>
        <a:graphic>
          <a:graphicData uri="http://schemas.openxmlformats.org/presentationml/2006/ole">
            <mc:AlternateContent xmlns:mc="http://schemas.openxmlformats.org/markup-compatibility/2006">
              <mc:Choice xmlns:v="urn:schemas-microsoft-com:vml" Requires="v">
                <p:oleObj spid="_x0000_s12325" name="معادلة" r:id="rId20" imgW="419040" imgH="203040" progId="Equation.3">
                  <p:embed/>
                </p:oleObj>
              </mc:Choice>
              <mc:Fallback>
                <p:oleObj name="معادلة" r:id="rId20" imgW="419040" imgH="203040" progId="Equation.3">
                  <p:embed/>
                  <p:pic>
                    <p:nvPicPr>
                      <p:cNvPr id="0" name="Picture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024570" y="4671227"/>
                        <a:ext cx="714380" cy="3463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9" name="Rectangle 3"/>
          <p:cNvSpPr>
            <a:spLocks noGrp="1" noChangeArrowheads="1"/>
          </p:cNvSpPr>
          <p:nvPr>
            <p:ph idx="1"/>
          </p:nvPr>
        </p:nvSpPr>
        <p:spPr>
          <a:xfrm>
            <a:off x="95216" y="885013"/>
            <a:ext cx="9572692" cy="5857915"/>
          </a:xfrm>
          <a:solidFill>
            <a:srgbClr val="FFC000"/>
          </a:solidFill>
        </p:spPr>
        <p:txBody>
          <a:bodyPr lIns="55479" tIns="27740" rIns="55479" bIns="27740">
            <a:normAutofit/>
          </a:bodyPr>
          <a:lstStyle/>
          <a:p>
            <a:pPr>
              <a:buNone/>
            </a:pPr>
            <a:r>
              <a:rPr lang="ar-SA" sz="2400" b="1" dirty="0" smtClean="0">
                <a:latin typeface="Times New Roman" pitchFamily="18" charset="0"/>
                <a:cs typeface="Times New Roman" pitchFamily="18" charset="0"/>
              </a:rPr>
              <a:t>الـشرط الــكافي</a:t>
            </a:r>
            <a:r>
              <a:rPr lang="ar-SA" sz="3200" b="1" dirty="0" smtClean="0">
                <a:cs typeface="+mj-cs"/>
              </a:rPr>
              <a:t>:</a:t>
            </a:r>
            <a:endParaRPr lang="en-US" sz="3200" b="1" dirty="0" smtClean="0">
              <a:cs typeface="+mj-cs"/>
            </a:endParaRPr>
          </a:p>
          <a:p>
            <a:pPr>
              <a:buNone/>
            </a:pPr>
            <a:r>
              <a:rPr lang="ar-SA" sz="1800" b="1" dirty="0" smtClean="0">
                <a:latin typeface="Times New Roman" pitchFamily="18" charset="0"/>
                <a:cs typeface="Times New Roman" pitchFamily="18" charset="0"/>
              </a:rPr>
              <a:t>لمعظمة أرباح المنشأة يستدعى أن تكون التفاضلات الثانية لدالة الربح لموارد الإنتاج سالبة أي أن:</a:t>
            </a:r>
            <a:endParaRPr lang="ar-YE" sz="1800" b="1" dirty="0" smtClean="0">
              <a:latin typeface="Times New Roman" pitchFamily="18" charset="0"/>
              <a:cs typeface="Times New Roman" pitchFamily="18" charset="0"/>
            </a:endParaRPr>
          </a:p>
          <a:p>
            <a:pPr>
              <a:buNone/>
            </a:pPr>
            <a:endParaRPr lang="en-US" sz="1600" b="1" dirty="0" smtClean="0"/>
          </a:p>
          <a:p>
            <a:pPr>
              <a:buNone/>
            </a:pPr>
            <a:r>
              <a:rPr lang="ar-SA" sz="1600" b="1" dirty="0" smtClean="0"/>
              <a:t>(أ)	</a:t>
            </a:r>
            <a:endParaRPr lang="ar-YE" sz="1600" b="1" dirty="0" smtClean="0"/>
          </a:p>
          <a:p>
            <a:pPr>
              <a:buNone/>
            </a:pPr>
            <a:endParaRPr lang="ar-YE" sz="1600" b="1" dirty="0" smtClean="0"/>
          </a:p>
          <a:p>
            <a:pPr>
              <a:buNone/>
            </a:pPr>
            <a:r>
              <a:rPr lang="ar-SA" sz="1600" b="1" dirty="0" smtClean="0"/>
              <a:t>(ب)	</a:t>
            </a:r>
            <a:endParaRPr lang="ar-YE" sz="1600" b="1" dirty="0" smtClean="0"/>
          </a:p>
          <a:p>
            <a:pPr>
              <a:buNone/>
            </a:pPr>
            <a:r>
              <a:rPr lang="ar-SA" sz="1600" b="1" dirty="0" smtClean="0"/>
              <a:t>		</a:t>
            </a:r>
            <a:endParaRPr lang="ar-YE" sz="1600" b="1" dirty="0" smtClean="0"/>
          </a:p>
          <a:p>
            <a:pPr>
              <a:buNone/>
            </a:pPr>
            <a:r>
              <a:rPr lang="ar-SA" sz="1600" b="1" dirty="0" smtClean="0"/>
              <a:t>	</a:t>
            </a:r>
            <a:endParaRPr lang="ar-YE" sz="1600" b="1" dirty="0" smtClean="0"/>
          </a:p>
          <a:p>
            <a:pPr>
              <a:buNone/>
            </a:pPr>
            <a:r>
              <a:rPr lang="ar-SA" sz="1600" b="1" dirty="0" smtClean="0"/>
              <a:t>	 </a:t>
            </a:r>
            <a:endParaRPr lang="en-US" sz="1600" b="1" dirty="0" smtClean="0"/>
          </a:p>
          <a:p>
            <a:pPr>
              <a:buNone/>
            </a:pPr>
            <a:r>
              <a:rPr lang="ar-SA" sz="1600" b="1" dirty="0" smtClean="0"/>
              <a:t>(ج)		</a:t>
            </a:r>
            <a:endParaRPr lang="ar-YE" sz="1600" b="1" dirty="0" smtClean="0"/>
          </a:p>
          <a:p>
            <a:pPr>
              <a:buNone/>
            </a:pPr>
            <a:r>
              <a:rPr lang="en-US" sz="1600" b="1" dirty="0" smtClean="0"/>
              <a:t> </a:t>
            </a:r>
          </a:p>
          <a:p>
            <a:pPr>
              <a:buNone/>
            </a:pPr>
            <a:r>
              <a:rPr lang="ar-SA" sz="1600" b="1" dirty="0" smtClean="0"/>
              <a:t>حيث:</a:t>
            </a:r>
            <a:endParaRPr lang="ar-YE" sz="1600" b="1" dirty="0" smtClean="0"/>
          </a:p>
          <a:p>
            <a:endParaRPr lang="ar-YE" b="1" dirty="0" smtClean="0"/>
          </a:p>
          <a:p>
            <a:endParaRPr lang="ar-YE" b="1" dirty="0" smtClean="0"/>
          </a:p>
          <a:p>
            <a:endParaRPr lang="en-US" b="1" dirty="0" smtClean="0"/>
          </a:p>
          <a:p>
            <a:endParaRPr lang="ar-YE" b="1" dirty="0" smtClean="0"/>
          </a:p>
          <a:p>
            <a:endParaRPr lang="en-US" b="1" dirty="0" smtClean="0"/>
          </a:p>
          <a:p>
            <a:pPr eaLnBrk="1" hangingPunct="1">
              <a:lnSpc>
                <a:spcPct val="170000"/>
              </a:lnSpc>
              <a:spcBef>
                <a:spcPct val="40000"/>
              </a:spcBef>
              <a:buClr>
                <a:srgbClr val="8800A8"/>
              </a:buClr>
              <a:buFontTx/>
              <a:buNone/>
            </a:pPr>
            <a:endParaRPr lang="ar-SA" b="1" dirty="0" smtClean="0">
              <a:solidFill>
                <a:srgbClr val="006600"/>
              </a:solidFill>
            </a:endParaRPr>
          </a:p>
          <a:p>
            <a:pPr eaLnBrk="1" hangingPunct="1">
              <a:lnSpc>
                <a:spcPct val="170000"/>
              </a:lnSpc>
              <a:spcBef>
                <a:spcPct val="40000"/>
              </a:spcBef>
              <a:buClr>
                <a:srgbClr val="8800A8"/>
              </a:buClr>
              <a:buFont typeface="Webdings" pitchFamily="18" charset="2"/>
              <a:buChar char="9"/>
            </a:pPr>
            <a:endParaRPr lang="ar-SA" b="1" dirty="0" smtClean="0">
              <a:solidFill>
                <a:srgbClr val="006600"/>
              </a:solidFill>
            </a:endParaRPr>
          </a:p>
          <a:p>
            <a:pPr eaLnBrk="1" hangingPunct="1">
              <a:buFontTx/>
              <a:buNone/>
            </a:pPr>
            <a:endParaRPr lang="en-US" b="1" dirty="0" smtClean="0"/>
          </a:p>
        </p:txBody>
      </p:sp>
      <p:sp>
        <p:nvSpPr>
          <p:cNvPr id="13318" name="عنصر نائب لرقم الشريحة 5"/>
          <p:cNvSpPr>
            <a:spLocks noGrp="1"/>
          </p:cNvSpPr>
          <p:nvPr>
            <p:ph type="sldNum" sz="quarter" idx="12"/>
          </p:nvPr>
        </p:nvSpPr>
        <p:spPr>
          <a:noFill/>
        </p:spPr>
        <p:txBody>
          <a:bodyPr lIns="55479" tIns="27740" rIns="55479" bIns="27740"/>
          <a:lstStyle/>
          <a:p>
            <a:pPr defTabSz="555625"/>
            <a:fld id="{99157CEA-8D01-4EFB-B455-3883BDC51E74}" type="slidenum">
              <a:rPr lang="ar-SA" smtClean="0">
                <a:latin typeface="Arial" pitchFamily="34" charset="0"/>
                <a:cs typeface="Arial" pitchFamily="34" charset="0"/>
              </a:rPr>
              <a:pPr defTabSz="555625"/>
              <a:t>14</a:t>
            </a:fld>
            <a:endParaRPr lang="en-US" dirty="0" smtClean="0">
              <a:latin typeface="Arial" pitchFamily="34" charset="0"/>
              <a:cs typeface="Arial" pitchFamily="34" charset="0"/>
            </a:endParaRPr>
          </a:p>
        </p:txBody>
      </p:sp>
      <p:graphicFrame>
        <p:nvGraphicFramePr>
          <p:cNvPr id="13314" name="Object 2" descr="Recycled paper"/>
          <p:cNvGraphicFramePr>
            <a:graphicFrameLocks noChangeAspect="1"/>
          </p:cNvGraphicFramePr>
          <p:nvPr/>
        </p:nvGraphicFramePr>
        <p:xfrm>
          <a:off x="2881298" y="1885145"/>
          <a:ext cx="4929222" cy="508313"/>
        </p:xfrm>
        <a:graphic>
          <a:graphicData uri="http://schemas.openxmlformats.org/presentationml/2006/ole">
            <mc:AlternateContent xmlns:mc="http://schemas.openxmlformats.org/markup-compatibility/2006">
              <mc:Choice xmlns:v="urn:schemas-microsoft-com:vml" Requires="v">
                <p:oleObj spid="_x0000_s13326" name="Equation" r:id="rId4" imgW="1041120" imgH="419040" progId="Equation.3">
                  <p:embed/>
                </p:oleObj>
              </mc:Choice>
              <mc:Fallback>
                <p:oleObj name="Equation" r:id="rId4" imgW="1041120" imgH="41904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1298" y="1885145"/>
                        <a:ext cx="4929222" cy="508313"/>
                      </a:xfrm>
                      <a:prstGeom prst="rect">
                        <a:avLst/>
                      </a:prstGeom>
                      <a:noFill/>
                      <a:ln>
                        <a:noFill/>
                      </a:ln>
                      <a:effectLst/>
                      <a:extLst>
                        <a:ext uri="{909E8E84-426E-40DD-AFC4-6F175D3DCCD1}">
                          <a14:hiddenFill xmlns:a14="http://schemas.microsoft.com/office/drawing/2010/main">
                            <a:solidFill>
                              <a:schemeClr val="accent1">
                                <a:alpha val="89999"/>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5" name="Object 3" descr="Parchment"/>
          <p:cNvGraphicFramePr>
            <a:graphicFrameLocks noChangeAspect="1"/>
          </p:cNvGraphicFramePr>
          <p:nvPr/>
        </p:nvGraphicFramePr>
        <p:xfrm>
          <a:off x="2809860" y="2599525"/>
          <a:ext cx="5072098" cy="444618"/>
        </p:xfrm>
        <a:graphic>
          <a:graphicData uri="http://schemas.openxmlformats.org/presentationml/2006/ole">
            <mc:AlternateContent xmlns:mc="http://schemas.openxmlformats.org/markup-compatibility/2006">
              <mc:Choice xmlns:v="urn:schemas-microsoft-com:vml" Requires="v">
                <p:oleObj spid="_x0000_s13327" name="معادلة" r:id="rId6" imgW="1066680" imgH="419040" progId="Equation.3">
                  <p:embed/>
                </p:oleObj>
              </mc:Choice>
              <mc:Fallback>
                <p:oleObj name="معادلة" r:id="rId6" imgW="1066680" imgH="41904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09860" y="2599525"/>
                        <a:ext cx="5072098" cy="444618"/>
                      </a:xfrm>
                      <a:prstGeom prst="rect">
                        <a:avLst/>
                      </a:prstGeom>
                      <a:noFill/>
                      <a:ln>
                        <a:noFill/>
                      </a:ln>
                      <a:effectLst/>
                      <a:extLst>
                        <a:ext uri="{909E8E84-426E-40DD-AFC4-6F175D3DCCD1}">
                          <a14:hiddenFill xmlns:a14="http://schemas.microsoft.com/office/drawing/2010/main">
                            <a:solidFill>
                              <a:schemeClr val="accent1">
                                <a:alpha val="89999"/>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descr="Water droplets"/>
          <p:cNvGraphicFramePr>
            <a:graphicFrameLocks noChangeAspect="1"/>
          </p:cNvGraphicFramePr>
          <p:nvPr/>
        </p:nvGraphicFramePr>
        <p:xfrm>
          <a:off x="1452538" y="3313905"/>
          <a:ext cx="4929222" cy="997668"/>
        </p:xfrm>
        <a:graphic>
          <a:graphicData uri="http://schemas.openxmlformats.org/presentationml/2006/ole">
            <mc:AlternateContent xmlns:mc="http://schemas.openxmlformats.org/markup-compatibility/2006">
              <mc:Choice xmlns:v="urn:schemas-microsoft-com:vml" Requires="v">
                <p:oleObj spid="_x0000_s13328" name="Equation" r:id="rId8" imgW="2082600" imgH="812520" progId="Equation.3">
                  <p:embed/>
                </p:oleObj>
              </mc:Choice>
              <mc:Fallback>
                <p:oleObj name="Equation" r:id="rId8" imgW="2082600" imgH="81252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52538" y="3313905"/>
                        <a:ext cx="4929222" cy="997668"/>
                      </a:xfrm>
                      <a:prstGeom prst="rect">
                        <a:avLst/>
                      </a:prstGeom>
                      <a:noFill/>
                      <a:ln>
                        <a:noFill/>
                      </a:ln>
                      <a:effectLst/>
                      <a:extLst>
                        <a:ext uri="{909E8E84-426E-40DD-AFC4-6F175D3DCCD1}">
                          <a14:hiddenFill xmlns:a14="http://schemas.microsoft.com/office/drawing/2010/main">
                            <a:solidFill>
                              <a:schemeClr val="accent1">
                                <a:alpha val="89999"/>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descr="Blue tissue paper"/>
          <p:cNvGraphicFramePr>
            <a:graphicFrameLocks noChangeAspect="1"/>
          </p:cNvGraphicFramePr>
          <p:nvPr/>
        </p:nvGraphicFramePr>
        <p:xfrm>
          <a:off x="881034" y="4885541"/>
          <a:ext cx="8453240" cy="1751437"/>
        </p:xfrm>
        <a:graphic>
          <a:graphicData uri="http://schemas.openxmlformats.org/presentationml/2006/ole">
            <mc:AlternateContent xmlns:mc="http://schemas.openxmlformats.org/markup-compatibility/2006">
              <mc:Choice xmlns:v="urn:schemas-microsoft-com:vml" Requires="v">
                <p:oleObj spid="_x0000_s13329" name="معادلة" r:id="rId10" imgW="1714320" imgH="1930320" progId="Equation.3">
                  <p:embed/>
                </p:oleObj>
              </mc:Choice>
              <mc:Fallback>
                <p:oleObj name="معادلة" r:id="rId10" imgW="1714320" imgH="1930320" progId="Equation.3">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81034" y="4885541"/>
                        <a:ext cx="8453240" cy="1751437"/>
                      </a:xfrm>
                      <a:prstGeom prst="rect">
                        <a:avLst/>
                      </a:prstGeom>
                      <a:noFill/>
                      <a:ln>
                        <a:noFill/>
                      </a:ln>
                      <a:effectLst/>
                      <a:extLst>
                        <a:ext uri="{909E8E84-426E-40DD-AFC4-6F175D3DCCD1}">
                          <a14:hiddenFill xmlns:a14="http://schemas.microsoft.com/office/drawing/2010/main">
                            <a:solidFill>
                              <a:schemeClr val="accent1">
                                <a:alpha val="89999"/>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238092" y="813576"/>
            <a:ext cx="9358378" cy="5857916"/>
          </a:xfrm>
          <a:solidFill>
            <a:srgbClr val="FFC000"/>
          </a:solidFill>
        </p:spPr>
        <p:txBody>
          <a:bodyPr lIns="55479" tIns="27740" rIns="55479" bIns="27740">
            <a:normAutofit fontScale="25000" lnSpcReduction="20000"/>
          </a:bodyPr>
          <a:lstStyle/>
          <a:p>
            <a:pPr>
              <a:buNone/>
            </a:pPr>
            <a:r>
              <a:rPr lang="ar-SA" sz="7200" b="1" dirty="0" smtClean="0">
                <a:latin typeface="Times New Roman" pitchFamily="18" charset="0"/>
                <a:cs typeface="Times New Roman" pitchFamily="18" charset="0"/>
              </a:rPr>
              <a:t>وحيث أن سعر الوحدة من الناتج </a:t>
            </a:r>
            <a:r>
              <a:rPr lang="en-US" sz="7200" b="1" i="1" dirty="0" smtClean="0">
                <a:latin typeface="Times New Roman" pitchFamily="18" charset="0"/>
                <a:cs typeface="Times New Roman" pitchFamily="18" charset="0"/>
              </a:rPr>
              <a:t>P</a:t>
            </a:r>
            <a:r>
              <a:rPr lang="en-US" sz="7200" b="1" i="1" baseline="-25000" dirty="0" smtClean="0">
                <a:latin typeface="Times New Roman" pitchFamily="18" charset="0"/>
                <a:cs typeface="Times New Roman" pitchFamily="18" charset="0"/>
              </a:rPr>
              <a:t>y</a:t>
            </a:r>
            <a:r>
              <a:rPr lang="ar-SA" sz="7200" b="1" dirty="0" smtClean="0">
                <a:latin typeface="Times New Roman" pitchFamily="18" charset="0"/>
                <a:cs typeface="Times New Roman" pitchFamily="18" charset="0"/>
              </a:rPr>
              <a:t> موجبة فإن تحقيق الشرط الكافي لمعظمة أرباح المنشأة يستدعي أن:</a:t>
            </a:r>
            <a:endParaRPr lang="ar-YE" sz="7200" b="1" dirty="0" smtClean="0">
              <a:latin typeface="Times New Roman" pitchFamily="18" charset="0"/>
              <a:cs typeface="Times New Roman" pitchFamily="18" charset="0"/>
            </a:endParaRPr>
          </a:p>
          <a:p>
            <a:pPr>
              <a:buNone/>
            </a:pPr>
            <a:endParaRPr lang="ar-YE" sz="5600" b="1" dirty="0" smtClean="0"/>
          </a:p>
          <a:p>
            <a:pPr>
              <a:buNone/>
            </a:pPr>
            <a:endParaRPr lang="ar-YE" sz="5600" b="1" dirty="0" smtClean="0"/>
          </a:p>
          <a:p>
            <a:pPr>
              <a:buNone/>
            </a:pPr>
            <a:endParaRPr lang="ar-YE" sz="5600" b="1" dirty="0" smtClean="0"/>
          </a:p>
          <a:p>
            <a:pPr>
              <a:buNone/>
            </a:pPr>
            <a:endParaRPr lang="ar-YE" sz="5600" b="1" dirty="0" smtClean="0"/>
          </a:p>
          <a:p>
            <a:pPr>
              <a:buNone/>
            </a:pPr>
            <a:endParaRPr lang="ar-YE" sz="5600" b="1" dirty="0" smtClean="0">
              <a:latin typeface="Times New Roman" pitchFamily="18" charset="0"/>
              <a:cs typeface="Times New Roman" pitchFamily="18" charset="0"/>
            </a:endParaRPr>
          </a:p>
          <a:p>
            <a:pPr>
              <a:buNone/>
            </a:pPr>
            <a:endParaRPr lang="ar-YE" sz="5600" b="1" dirty="0" smtClean="0"/>
          </a:p>
          <a:p>
            <a:pPr>
              <a:buNone/>
            </a:pPr>
            <a:endParaRPr lang="en-US" sz="5600" b="1" dirty="0" smtClean="0"/>
          </a:p>
          <a:p>
            <a:pPr>
              <a:buNone/>
            </a:pPr>
            <a:endParaRPr lang="ar-SA" sz="5600" b="1" dirty="0" smtClean="0"/>
          </a:p>
          <a:p>
            <a:pPr>
              <a:buNone/>
            </a:pPr>
            <a:endParaRPr lang="ar-SA" sz="5600" b="1" dirty="0" smtClean="0"/>
          </a:p>
          <a:p>
            <a:pPr>
              <a:buNone/>
            </a:pPr>
            <a:endParaRPr lang="ar-SA" sz="5600" b="1" dirty="0" smtClean="0"/>
          </a:p>
          <a:p>
            <a:pPr>
              <a:buNone/>
            </a:pPr>
            <a:endParaRPr lang="ar-SA" sz="5600" b="1" dirty="0" smtClean="0"/>
          </a:p>
          <a:p>
            <a:pPr>
              <a:buNone/>
            </a:pPr>
            <a:endParaRPr lang="ar-SA" sz="5600" b="1" dirty="0" smtClean="0"/>
          </a:p>
          <a:p>
            <a:pPr>
              <a:buNone/>
            </a:pPr>
            <a:r>
              <a:rPr lang="ar-SA" sz="7200" b="1" dirty="0" smtClean="0">
                <a:latin typeface="Times New Roman" pitchFamily="18" charset="0"/>
                <a:cs typeface="Times New Roman" pitchFamily="18" charset="0"/>
              </a:rPr>
              <a:t>أي أن :</a:t>
            </a:r>
            <a:r>
              <a:rPr lang="ar-SA" sz="5600" b="1" dirty="0" smtClean="0">
                <a:latin typeface="Times New Roman" pitchFamily="18" charset="0"/>
                <a:cs typeface="Times New Roman" pitchFamily="18" charset="0"/>
              </a:rPr>
              <a:t>	</a:t>
            </a:r>
            <a:endParaRPr lang="ar-YE" sz="5600" b="1" dirty="0" smtClean="0">
              <a:latin typeface="Times New Roman" pitchFamily="18" charset="0"/>
              <a:cs typeface="Times New Roman" pitchFamily="18" charset="0"/>
            </a:endParaRPr>
          </a:p>
          <a:p>
            <a:pPr>
              <a:buNone/>
            </a:pPr>
            <a:r>
              <a:rPr lang="ar-SA" sz="5600" b="1" dirty="0" smtClean="0">
                <a:latin typeface="Times New Roman" pitchFamily="18" charset="0"/>
                <a:cs typeface="Times New Roman" pitchFamily="18" charset="0"/>
              </a:rPr>
              <a:t>		</a:t>
            </a:r>
            <a:endParaRPr lang="en-US" sz="5600" b="1" dirty="0" smtClean="0">
              <a:latin typeface="Times New Roman" pitchFamily="18" charset="0"/>
              <a:cs typeface="Times New Roman" pitchFamily="18" charset="0"/>
            </a:endParaRPr>
          </a:p>
          <a:p>
            <a:pPr>
              <a:buNone/>
            </a:pPr>
            <a:endParaRPr lang="ar-SA" sz="5600" b="1" dirty="0" smtClean="0">
              <a:latin typeface="Times New Roman" pitchFamily="18" charset="0"/>
              <a:cs typeface="Times New Roman" pitchFamily="18" charset="0"/>
            </a:endParaRPr>
          </a:p>
          <a:p>
            <a:pPr>
              <a:buNone/>
            </a:pPr>
            <a:r>
              <a:rPr lang="ar-SA" sz="7200" b="1" dirty="0" smtClean="0">
                <a:latin typeface="Times New Roman" pitchFamily="18" charset="0"/>
                <a:cs typeface="Times New Roman" pitchFamily="18" charset="0"/>
              </a:rPr>
              <a:t>وهذا يستدعي بالطبع أن تكون :	</a:t>
            </a:r>
            <a:endParaRPr lang="ar-YE" sz="7200" b="1" dirty="0" smtClean="0">
              <a:latin typeface="Times New Roman" pitchFamily="18" charset="0"/>
              <a:cs typeface="Times New Roman" pitchFamily="18" charset="0"/>
            </a:endParaRPr>
          </a:p>
          <a:p>
            <a:pPr>
              <a:buNone/>
            </a:pPr>
            <a:endParaRPr lang="ar-YE" sz="5600" b="1" dirty="0" smtClean="0">
              <a:latin typeface="Times New Roman" pitchFamily="18" charset="0"/>
              <a:cs typeface="Times New Roman" pitchFamily="18" charset="0"/>
            </a:endParaRPr>
          </a:p>
          <a:p>
            <a:pPr>
              <a:lnSpc>
                <a:spcPct val="170000"/>
              </a:lnSpc>
              <a:buNone/>
            </a:pPr>
            <a:endParaRPr lang="ar-SA" sz="7200" b="1" dirty="0" smtClean="0">
              <a:latin typeface="Times New Roman" pitchFamily="18" charset="0"/>
              <a:cs typeface="Times New Roman" pitchFamily="18" charset="0"/>
            </a:endParaRPr>
          </a:p>
          <a:p>
            <a:pPr marL="0">
              <a:lnSpc>
                <a:spcPct val="170000"/>
              </a:lnSpc>
              <a:buNone/>
            </a:pPr>
            <a:r>
              <a:rPr lang="ar-SA" sz="7200" b="1" dirty="0" smtClean="0">
                <a:latin typeface="Times New Roman" pitchFamily="18" charset="0"/>
                <a:cs typeface="Times New Roman" pitchFamily="18" charset="0"/>
              </a:rPr>
              <a:t>أي أن شرط معظمة الأرباح بافتراض سيادة المنافسة الكاملة في أسواق الموارد وسوق الناتج يستدعي أن تكون الدالة متجانسة من الدرجة أقل من الوحدة أي بمعنى آخر في ظل تناقص عوائد السعة.</a:t>
            </a:r>
            <a:endParaRPr lang="en-US" sz="7200" b="1" dirty="0" smtClean="0">
              <a:latin typeface="Times New Roman" pitchFamily="18" charset="0"/>
              <a:cs typeface="Times New Roman" pitchFamily="18" charset="0"/>
            </a:endParaRPr>
          </a:p>
          <a:p>
            <a:pPr>
              <a:lnSpc>
                <a:spcPct val="170000"/>
              </a:lnSpc>
              <a:buNone/>
            </a:pPr>
            <a:r>
              <a:rPr lang="ar-SA" sz="7200" b="1" dirty="0" smtClean="0"/>
              <a:t> </a:t>
            </a:r>
            <a:endParaRPr lang="en-US" sz="7200" b="1" dirty="0" smtClean="0"/>
          </a:p>
          <a:p>
            <a:pPr eaLnBrk="1" hangingPunct="1">
              <a:lnSpc>
                <a:spcPct val="140000"/>
              </a:lnSpc>
              <a:spcBef>
                <a:spcPts val="1200"/>
              </a:spcBef>
              <a:buFontTx/>
              <a:buNone/>
            </a:pPr>
            <a:endParaRPr lang="ar-SA" sz="2400" b="1" dirty="0" smtClean="0">
              <a:solidFill>
                <a:srgbClr val="0000CC"/>
              </a:solidFill>
            </a:endParaRPr>
          </a:p>
          <a:p>
            <a:pPr eaLnBrk="1" hangingPunct="1">
              <a:lnSpc>
                <a:spcPct val="150000"/>
              </a:lnSpc>
              <a:spcBef>
                <a:spcPct val="40000"/>
              </a:spcBef>
              <a:buFontTx/>
              <a:buNone/>
            </a:pPr>
            <a:endParaRPr lang="ar-SA" sz="2400" b="1" dirty="0" smtClean="0">
              <a:solidFill>
                <a:srgbClr val="0000CC"/>
              </a:solidFill>
            </a:endParaRPr>
          </a:p>
          <a:p>
            <a:pPr eaLnBrk="1" hangingPunct="1">
              <a:lnSpc>
                <a:spcPct val="145000"/>
              </a:lnSpc>
              <a:spcBef>
                <a:spcPct val="60000"/>
              </a:spcBef>
              <a:buFontTx/>
              <a:buNone/>
            </a:pPr>
            <a:endParaRPr lang="ar-SA" sz="2400" b="1" dirty="0" smtClean="0">
              <a:solidFill>
                <a:srgbClr val="0000CC"/>
              </a:solidFill>
            </a:endParaRPr>
          </a:p>
          <a:p>
            <a:pPr eaLnBrk="1" hangingPunct="1">
              <a:lnSpc>
                <a:spcPct val="145000"/>
              </a:lnSpc>
              <a:spcBef>
                <a:spcPct val="60000"/>
              </a:spcBef>
              <a:buFontTx/>
              <a:buNone/>
            </a:pPr>
            <a:r>
              <a:rPr lang="ar-SA" sz="2400" b="1" dirty="0" smtClean="0"/>
              <a:t> </a:t>
            </a:r>
            <a:endParaRPr lang="ar-YE" sz="2400" b="1" dirty="0" smtClean="0"/>
          </a:p>
        </p:txBody>
      </p:sp>
      <p:sp>
        <p:nvSpPr>
          <p:cNvPr id="14341" name="عنصر نائب لرقم الشريحة 5"/>
          <p:cNvSpPr>
            <a:spLocks noGrp="1"/>
          </p:cNvSpPr>
          <p:nvPr>
            <p:ph type="sldNum" sz="quarter" idx="12"/>
          </p:nvPr>
        </p:nvSpPr>
        <p:spPr>
          <a:noFill/>
        </p:spPr>
        <p:txBody>
          <a:bodyPr lIns="55479" tIns="27740" rIns="55479" bIns="27740"/>
          <a:lstStyle/>
          <a:p>
            <a:pPr defTabSz="555625"/>
            <a:fld id="{DC808D44-CBF3-4CA9-AB67-25D637280CD3}" type="slidenum">
              <a:rPr lang="ar-SA" smtClean="0">
                <a:latin typeface="Arial" pitchFamily="34" charset="0"/>
                <a:cs typeface="Arial" pitchFamily="34" charset="0"/>
              </a:rPr>
              <a:pPr defTabSz="555625"/>
              <a:t>15</a:t>
            </a:fld>
            <a:endParaRPr lang="en-US" dirty="0" smtClean="0">
              <a:latin typeface="Arial" pitchFamily="34" charset="0"/>
              <a:cs typeface="Arial" pitchFamily="34" charset="0"/>
            </a:endParaRPr>
          </a:p>
        </p:txBody>
      </p:sp>
      <p:graphicFrame>
        <p:nvGraphicFramePr>
          <p:cNvPr id="14338" name="Object 2" descr="Water droplets"/>
          <p:cNvGraphicFramePr>
            <a:graphicFrameLocks noChangeAspect="1"/>
          </p:cNvGraphicFramePr>
          <p:nvPr/>
        </p:nvGraphicFramePr>
        <p:xfrm>
          <a:off x="1023910" y="1313641"/>
          <a:ext cx="4572032" cy="1936540"/>
        </p:xfrm>
        <a:graphic>
          <a:graphicData uri="http://schemas.openxmlformats.org/presentationml/2006/ole">
            <mc:AlternateContent xmlns:mc="http://schemas.openxmlformats.org/markup-compatibility/2006">
              <mc:Choice xmlns:v="urn:schemas-microsoft-com:vml" Requires="v">
                <p:oleObj spid="_x0000_s14347" name="Equation" r:id="rId4" imgW="2209680" imgH="1549080" progId="Equation.3">
                  <p:embed/>
                </p:oleObj>
              </mc:Choice>
              <mc:Fallback>
                <p:oleObj name="Equation" r:id="rId4" imgW="2209680" imgH="154908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3910" y="1313641"/>
                        <a:ext cx="4572032" cy="1936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9" name="Object 3" descr="White marble"/>
          <p:cNvGraphicFramePr>
            <a:graphicFrameLocks noChangeAspect="1"/>
          </p:cNvGraphicFramePr>
          <p:nvPr/>
        </p:nvGraphicFramePr>
        <p:xfrm>
          <a:off x="1023910" y="3599657"/>
          <a:ext cx="2857520" cy="444503"/>
        </p:xfrm>
        <a:graphic>
          <a:graphicData uri="http://schemas.openxmlformats.org/presentationml/2006/ole">
            <mc:AlternateContent xmlns:mc="http://schemas.openxmlformats.org/markup-compatibility/2006">
              <mc:Choice xmlns:v="urn:schemas-microsoft-com:vml" Requires="v">
                <p:oleObj spid="_x0000_s14348" name="Equation" r:id="rId6" imgW="1346040" imgH="241200" progId="Equation.3">
                  <p:embed/>
                </p:oleObj>
              </mc:Choice>
              <mc:Fallback>
                <p:oleObj name="Equation" r:id="rId6" imgW="1346040" imgH="2412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23910" y="3599657"/>
                        <a:ext cx="2857520" cy="444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descr="Parchment"/>
          <p:cNvGraphicFramePr>
            <a:graphicFrameLocks noChangeAspect="1"/>
          </p:cNvGraphicFramePr>
          <p:nvPr/>
        </p:nvGraphicFramePr>
        <p:xfrm>
          <a:off x="881034" y="4599789"/>
          <a:ext cx="3071816" cy="531661"/>
        </p:xfrm>
        <a:graphic>
          <a:graphicData uri="http://schemas.openxmlformats.org/presentationml/2006/ole">
            <mc:AlternateContent xmlns:mc="http://schemas.openxmlformats.org/markup-compatibility/2006">
              <mc:Choice xmlns:v="urn:schemas-microsoft-com:vml" Requires="v">
                <p:oleObj spid="_x0000_s14349" name="Equation" r:id="rId8" imgW="685800" imgH="241200" progId="Equation.3">
                  <p:embed/>
                </p:oleObj>
              </mc:Choice>
              <mc:Fallback>
                <p:oleObj name="Equation" r:id="rId8" imgW="685800" imgH="24120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81034" y="4599789"/>
                        <a:ext cx="3071816" cy="531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166654" y="742137"/>
            <a:ext cx="9358378" cy="5930126"/>
          </a:xfrm>
          <a:solidFill>
            <a:srgbClr val="FFC000"/>
          </a:solidFill>
        </p:spPr>
        <p:txBody>
          <a:bodyPr lIns="55479" tIns="27740" rIns="55479" bIns="27740">
            <a:normAutofit fontScale="92500" lnSpcReduction="10000"/>
          </a:bodyPr>
          <a:lstStyle/>
          <a:p>
            <a:pPr lvl="1">
              <a:buNone/>
            </a:pPr>
            <a:r>
              <a:rPr lang="ar-SA" b="1" dirty="0" smtClean="0"/>
              <a:t>		</a:t>
            </a:r>
            <a:endParaRPr lang="en-US" sz="3300" b="1" dirty="0" smtClean="0"/>
          </a:p>
          <a:p>
            <a:endParaRPr lang="en-US" b="1" dirty="0" smtClean="0"/>
          </a:p>
          <a:p>
            <a:pPr marL="0" algn="justLow">
              <a:lnSpc>
                <a:spcPct val="150000"/>
              </a:lnSpc>
              <a:buNone/>
            </a:pPr>
            <a:r>
              <a:rPr lang="ar-SA" sz="1800" b="1" dirty="0" smtClean="0">
                <a:latin typeface="Times New Roman" pitchFamily="18" charset="0"/>
                <a:cs typeface="Times New Roman" pitchFamily="18" charset="0"/>
              </a:rPr>
              <a:t>أوضح ريدر  </a:t>
            </a:r>
            <a:r>
              <a:rPr lang="en-US" sz="1800" b="1" i="1" dirty="0" smtClean="0">
                <a:latin typeface="Times New Roman" pitchFamily="18" charset="0"/>
                <a:cs typeface="Times New Roman" pitchFamily="18" charset="0"/>
              </a:rPr>
              <a:t>Reder</a:t>
            </a:r>
            <a:r>
              <a:rPr lang="ar-SA" sz="1800" b="1" dirty="0" smtClean="0">
                <a:latin typeface="Times New Roman" pitchFamily="18" charset="0"/>
                <a:cs typeface="Times New Roman" pitchFamily="18" charset="0"/>
              </a:rPr>
              <a:t> عام 1943م أن أهم عيوب دالة (</a:t>
            </a:r>
            <a:r>
              <a:rPr lang="en-US" sz="1800" b="1" i="1" dirty="0" smtClean="0">
                <a:latin typeface="Times New Roman" pitchFamily="18" charset="0"/>
                <a:cs typeface="Times New Roman" pitchFamily="18" charset="0"/>
              </a:rPr>
              <a:t>C-D</a:t>
            </a:r>
            <a:r>
              <a:rPr lang="ar-SA" sz="1800" b="1" dirty="0" smtClean="0">
                <a:latin typeface="Times New Roman" pitchFamily="18" charset="0"/>
                <a:cs typeface="Times New Roman" pitchFamily="18" charset="0"/>
              </a:rPr>
              <a:t>) هي:</a:t>
            </a:r>
            <a:endParaRPr lang="en-US" sz="1800" b="1" dirty="0" smtClean="0">
              <a:latin typeface="Times New Roman" pitchFamily="18" charset="0"/>
              <a:cs typeface="Times New Roman" pitchFamily="18" charset="0"/>
            </a:endParaRPr>
          </a:p>
          <a:p>
            <a:pPr marL="0" algn="justLow">
              <a:lnSpc>
                <a:spcPct val="150000"/>
              </a:lnSpc>
              <a:buNone/>
            </a:pPr>
            <a:r>
              <a:rPr lang="ar-YE" sz="1800" b="1" dirty="0" smtClean="0">
                <a:latin typeface="Times New Roman" pitchFamily="18" charset="0"/>
                <a:cs typeface="Times New Roman" pitchFamily="18" charset="0"/>
              </a:rPr>
              <a:t>1- </a:t>
            </a:r>
            <a:r>
              <a:rPr lang="ar-SA" sz="1800" b="1" dirty="0" smtClean="0">
                <a:latin typeface="Times New Roman" pitchFamily="18" charset="0"/>
                <a:cs typeface="Times New Roman" pitchFamily="18" charset="0"/>
              </a:rPr>
              <a:t>ثبات الإنتاجية الحدية لعناصر الإنتاج خاصة العمل داخل المنشأة و المتحصل عليه من معادلة </a:t>
            </a:r>
            <a:r>
              <a:rPr lang="en-US" sz="1800" b="1" i="1" dirty="0" smtClean="0">
                <a:latin typeface="Times New Roman" pitchFamily="18" charset="0"/>
                <a:cs typeface="Times New Roman" pitchFamily="18" charset="0"/>
              </a:rPr>
              <a:t>C</a:t>
            </a:r>
            <a:r>
              <a:rPr lang="en-US" sz="1800" b="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D</a:t>
            </a:r>
            <a:r>
              <a:rPr lang="ar-SA" sz="1800" b="1" dirty="0" smtClean="0">
                <a:latin typeface="Times New Roman" pitchFamily="18" charset="0"/>
                <a:cs typeface="Times New Roman" pitchFamily="18" charset="0"/>
              </a:rPr>
              <a:t> وذلك كما يلي:</a:t>
            </a:r>
            <a:r>
              <a:rPr lang="ar-YE" sz="1800" b="1" dirty="0" smtClean="0">
                <a:latin typeface="Times New Roman" pitchFamily="18" charset="0"/>
                <a:cs typeface="Times New Roman" pitchFamily="18" charset="0"/>
              </a:rPr>
              <a:t>                 </a:t>
            </a:r>
            <a:r>
              <a:rPr lang="ar-SA" sz="1800" b="1" dirty="0" smtClean="0">
                <a:latin typeface="Times New Roman" pitchFamily="18" charset="0"/>
                <a:cs typeface="Times New Roman" pitchFamily="18" charset="0"/>
              </a:rPr>
              <a:t> </a:t>
            </a:r>
          </a:p>
          <a:p>
            <a:pPr marL="0" algn="justLow">
              <a:lnSpc>
                <a:spcPct val="150000"/>
              </a:lnSpc>
              <a:buNone/>
            </a:pPr>
            <a:endParaRPr lang="ar-SA" sz="1800" b="1" dirty="0" smtClean="0">
              <a:latin typeface="Times New Roman" pitchFamily="18" charset="0"/>
              <a:cs typeface="Times New Roman" pitchFamily="18" charset="0"/>
            </a:endParaRPr>
          </a:p>
          <a:p>
            <a:pPr marL="0" algn="justLow">
              <a:lnSpc>
                <a:spcPct val="150000"/>
              </a:lnSpc>
              <a:buNone/>
            </a:pPr>
            <a:r>
              <a:rPr lang="ar-SA" sz="1800" b="1" dirty="0" smtClean="0">
                <a:latin typeface="Times New Roman" pitchFamily="18" charset="0"/>
                <a:cs typeface="Times New Roman" pitchFamily="18" charset="0"/>
              </a:rPr>
              <a:t>والذي يتفق مع النتيجة التي توصل إليها دوجلاس </a:t>
            </a:r>
            <a:r>
              <a:rPr lang="en-US" sz="1800" b="1" i="1" dirty="0" smtClean="0">
                <a:latin typeface="Times New Roman" pitchFamily="18" charset="0"/>
                <a:cs typeface="Times New Roman" pitchFamily="18" charset="0"/>
              </a:rPr>
              <a:t>Douglas</a:t>
            </a:r>
            <a:r>
              <a:rPr lang="ar-SA" sz="1800" b="1" dirty="0" smtClean="0">
                <a:latin typeface="Times New Roman" pitchFamily="18" charset="0"/>
                <a:cs typeface="Times New Roman" pitchFamily="18" charset="0"/>
              </a:rPr>
              <a:t> من أن معدل الأجر </a:t>
            </a:r>
            <a:r>
              <a:rPr lang="en-US" sz="1800" b="1" i="1" dirty="0" smtClean="0">
                <a:latin typeface="Times New Roman" pitchFamily="18" charset="0"/>
                <a:cs typeface="Times New Roman" pitchFamily="18" charset="0"/>
              </a:rPr>
              <a:t>w</a:t>
            </a:r>
            <a:r>
              <a:rPr lang="ar-SA" sz="1800" b="1" dirty="0" smtClean="0">
                <a:latin typeface="Times New Roman" pitchFamily="18" charset="0"/>
                <a:cs typeface="Times New Roman" pitchFamily="18" charset="0"/>
              </a:rPr>
              <a:t> يتساوى مع الإنتاجية الحدية للعمل أي أن : </a:t>
            </a:r>
            <a:r>
              <a:rPr lang="ar-YE" sz="1800" b="1" dirty="0" smtClean="0">
                <a:latin typeface="Times New Roman" pitchFamily="18" charset="0"/>
                <a:cs typeface="Times New Roman" pitchFamily="18" charset="0"/>
              </a:rPr>
              <a:t>           </a:t>
            </a:r>
            <a:r>
              <a:rPr lang="ar-SA" sz="1800" b="1" dirty="0" smtClean="0">
                <a:latin typeface="Times New Roman" pitchFamily="18" charset="0"/>
                <a:cs typeface="Times New Roman" pitchFamily="18" charset="0"/>
              </a:rPr>
              <a:t> </a:t>
            </a:r>
          </a:p>
          <a:p>
            <a:pPr marL="0" algn="justLow">
              <a:lnSpc>
                <a:spcPct val="150000"/>
              </a:lnSpc>
              <a:buNone/>
            </a:pPr>
            <a:endParaRPr lang="ar-SA" sz="1800" b="1" dirty="0" smtClean="0">
              <a:latin typeface="Times New Roman" pitchFamily="18" charset="0"/>
              <a:cs typeface="Times New Roman" pitchFamily="18" charset="0"/>
            </a:endParaRPr>
          </a:p>
          <a:p>
            <a:pPr marL="0" algn="justLow">
              <a:lnSpc>
                <a:spcPct val="150000"/>
              </a:lnSpc>
              <a:buNone/>
            </a:pPr>
            <a:r>
              <a:rPr lang="ar-SA" sz="1800" b="1" dirty="0" smtClean="0">
                <a:latin typeface="Times New Roman" pitchFamily="18" charset="0"/>
                <a:cs typeface="Times New Roman" pitchFamily="18" charset="0"/>
              </a:rPr>
              <a:t>هو أمر غير ممكن خاصة إذا واجه عنصر العمل ظروف تشغيل احتكار القلة في سوق العمل إذ تدفع المنشآت للعمل أجراً أقل من إنتاجيته الحدية.</a:t>
            </a:r>
            <a:endParaRPr lang="en-US" sz="1800" b="1" dirty="0" smtClean="0">
              <a:latin typeface="Times New Roman" pitchFamily="18" charset="0"/>
              <a:cs typeface="Times New Roman" pitchFamily="18" charset="0"/>
            </a:endParaRPr>
          </a:p>
          <a:p>
            <a:pPr marL="0" algn="justLow">
              <a:lnSpc>
                <a:spcPct val="150000"/>
              </a:lnSpc>
              <a:buNone/>
            </a:pPr>
            <a:r>
              <a:rPr lang="ar-SA" sz="1800" b="1" dirty="0" smtClean="0">
                <a:latin typeface="Times New Roman" pitchFamily="18" charset="0"/>
                <a:cs typeface="Times New Roman" pitchFamily="18" charset="0"/>
              </a:rPr>
              <a:t>أضاف كارتر  </a:t>
            </a:r>
            <a:r>
              <a:rPr lang="en-US" sz="1800" b="1" i="1" dirty="0" smtClean="0">
                <a:latin typeface="Times New Roman" pitchFamily="18" charset="0"/>
                <a:cs typeface="Times New Roman" pitchFamily="18" charset="0"/>
              </a:rPr>
              <a:t>Carter</a:t>
            </a:r>
            <a:r>
              <a:rPr lang="en-US" sz="1800" b="1" dirty="0" smtClean="0">
                <a:latin typeface="Times New Roman" pitchFamily="18" charset="0"/>
                <a:cs typeface="Times New Roman" pitchFamily="18" charset="0"/>
              </a:rPr>
              <a:t> </a:t>
            </a:r>
            <a:r>
              <a:rPr lang="ar-SA" sz="1800" b="1" dirty="0" smtClean="0">
                <a:latin typeface="Times New Roman" pitchFamily="18" charset="0"/>
                <a:cs typeface="Times New Roman" pitchFamily="18" charset="0"/>
              </a:rPr>
              <a:t> 1956م أن أمام بساطة وسهولة قياس دالة </a:t>
            </a:r>
            <a:r>
              <a:rPr lang="en-US" sz="1800" b="1" i="1" dirty="0" smtClean="0">
                <a:latin typeface="Times New Roman" pitchFamily="18" charset="0"/>
                <a:cs typeface="Times New Roman" pitchFamily="18" charset="0"/>
              </a:rPr>
              <a:t>C-D</a:t>
            </a:r>
            <a:r>
              <a:rPr lang="ar-SA" sz="1800" b="1" dirty="0" smtClean="0">
                <a:latin typeface="Times New Roman" pitchFamily="18" charset="0"/>
                <a:cs typeface="Times New Roman" pitchFamily="18" charset="0"/>
              </a:rPr>
              <a:t> فإن هناك ثمناً لهذا يتمثل في:</a:t>
            </a:r>
            <a:endParaRPr lang="en-US" sz="1800" b="1" dirty="0" smtClean="0">
              <a:latin typeface="Times New Roman" pitchFamily="18" charset="0"/>
              <a:cs typeface="Times New Roman" pitchFamily="18" charset="0"/>
            </a:endParaRPr>
          </a:p>
          <a:p>
            <a:pPr marL="0" algn="justLow">
              <a:lnSpc>
                <a:spcPct val="150000"/>
              </a:lnSpc>
              <a:buNone/>
            </a:pPr>
            <a:r>
              <a:rPr lang="ar-YE" sz="1800" b="1" dirty="0" smtClean="0">
                <a:latin typeface="Times New Roman" pitchFamily="18" charset="0"/>
                <a:cs typeface="Times New Roman" pitchFamily="18" charset="0"/>
              </a:rPr>
              <a:t>2- </a:t>
            </a:r>
            <a:r>
              <a:rPr lang="ar-SA" sz="1800" b="1" dirty="0" smtClean="0">
                <a:latin typeface="Times New Roman" pitchFamily="18" charset="0"/>
                <a:cs typeface="Times New Roman" pitchFamily="18" charset="0"/>
              </a:rPr>
              <a:t>ثبات المرونة الإنتاجية للموارد وكذلك ثبات مرونة الإحلال إذ أن كفاءة المورد قد تتناقص باستمرار إضافة وحدات متتالية منه ومن ثم انخفاض إنتاجيته الحدية.</a:t>
            </a:r>
            <a:endParaRPr lang="en-US" sz="1800" b="1" dirty="0" smtClean="0">
              <a:latin typeface="Times New Roman" pitchFamily="18" charset="0"/>
              <a:cs typeface="Times New Roman" pitchFamily="18" charset="0"/>
            </a:endParaRPr>
          </a:p>
          <a:p>
            <a:pPr marL="0" algn="justLow">
              <a:lnSpc>
                <a:spcPct val="150000"/>
              </a:lnSpc>
              <a:buNone/>
            </a:pPr>
            <a:r>
              <a:rPr lang="ar-YE" sz="1800" b="1" dirty="0" smtClean="0">
                <a:latin typeface="Times New Roman" pitchFamily="18" charset="0"/>
                <a:cs typeface="Times New Roman" pitchFamily="18" charset="0"/>
              </a:rPr>
              <a:t>3- </a:t>
            </a:r>
            <a:r>
              <a:rPr lang="ar-SA" sz="1800" b="1" dirty="0" smtClean="0">
                <a:latin typeface="Times New Roman" pitchFamily="18" charset="0"/>
                <a:cs typeface="Times New Roman" pitchFamily="18" charset="0"/>
              </a:rPr>
              <a:t>الدالة غير قادرة على التعبير عن مراحل الإنتاج الثلاث معاً في آن واحد أي أنها غير قادرة على إظهار الأحوال التي تعكس العائد الحدي المتزايد والمتناقص بالإضافة إلى العائد الحدي السالب معاً.</a:t>
            </a:r>
            <a:endParaRPr lang="ar-YE" sz="1800" b="1" dirty="0" smtClean="0">
              <a:latin typeface="Times New Roman" pitchFamily="18" charset="0"/>
              <a:cs typeface="Times New Roman" pitchFamily="18" charset="0"/>
            </a:endParaRPr>
          </a:p>
          <a:p>
            <a:pPr>
              <a:buFontTx/>
              <a:buNone/>
            </a:pPr>
            <a:endParaRPr lang="ar-YE" sz="1800" b="1" dirty="0" smtClean="0">
              <a:latin typeface="Times New Roman" pitchFamily="18" charset="0"/>
              <a:cs typeface="Times New Roman" pitchFamily="18" charset="0"/>
            </a:endParaRPr>
          </a:p>
        </p:txBody>
      </p:sp>
      <p:sp>
        <p:nvSpPr>
          <p:cNvPr id="15364" name="عنصر نائب لرقم الشريحة 5"/>
          <p:cNvSpPr>
            <a:spLocks noGrp="1"/>
          </p:cNvSpPr>
          <p:nvPr>
            <p:ph type="sldNum" sz="quarter" idx="12"/>
          </p:nvPr>
        </p:nvSpPr>
        <p:spPr>
          <a:noFill/>
        </p:spPr>
        <p:txBody>
          <a:bodyPr lIns="55479" tIns="27740" rIns="55479" bIns="27740"/>
          <a:lstStyle/>
          <a:p>
            <a:pPr defTabSz="555625"/>
            <a:fld id="{DC748CB2-C3EC-4831-9DA1-11936772877F}" type="slidenum">
              <a:rPr lang="ar-SA" smtClean="0">
                <a:latin typeface="Arial" pitchFamily="34" charset="0"/>
                <a:cs typeface="Arial" pitchFamily="34" charset="0"/>
              </a:rPr>
              <a:pPr defTabSz="555625"/>
              <a:t>16</a:t>
            </a:fld>
            <a:endParaRPr lang="en-US" dirty="0" smtClean="0">
              <a:latin typeface="Arial" pitchFamily="34" charset="0"/>
              <a:cs typeface="Arial" pitchFamily="34" charset="0"/>
            </a:endParaRPr>
          </a:p>
        </p:txBody>
      </p:sp>
      <p:sp>
        <p:nvSpPr>
          <p:cNvPr id="36871" name="AutoShape 7"/>
          <p:cNvSpPr>
            <a:spLocks noChangeArrowheads="1"/>
          </p:cNvSpPr>
          <p:nvPr/>
        </p:nvSpPr>
        <p:spPr bwMode="auto">
          <a:xfrm>
            <a:off x="452406" y="1385079"/>
            <a:ext cx="9074150" cy="5157790"/>
          </a:xfrm>
          <a:prstGeom prst="octagon">
            <a:avLst>
              <a:gd name="adj" fmla="val 29287"/>
            </a:avLst>
          </a:prstGeom>
          <a:noFill/>
          <a:ln w="25400">
            <a:noFill/>
            <a:miter lim="800000"/>
            <a:headEnd/>
            <a:tailEnd/>
          </a:ln>
        </p:spPr>
        <p:txBody>
          <a:bodyPr wrap="none" anchor="ctr"/>
          <a:lstStyle/>
          <a:p>
            <a:endParaRPr lang="en-US" dirty="0"/>
          </a:p>
        </p:txBody>
      </p:sp>
      <p:sp>
        <p:nvSpPr>
          <p:cNvPr id="15367" name="Down Ribbon 7"/>
          <p:cNvSpPr>
            <a:spLocks noChangeArrowheads="1"/>
          </p:cNvSpPr>
          <p:nvPr/>
        </p:nvSpPr>
        <p:spPr bwMode="auto">
          <a:xfrm>
            <a:off x="3095612" y="956451"/>
            <a:ext cx="5643602" cy="642942"/>
          </a:xfrm>
          <a:prstGeom prst="rect">
            <a:avLst/>
          </a:prstGeom>
          <a:noFill/>
          <a:ln w="9525" algn="ctr">
            <a:noFill/>
            <a:round/>
            <a:headEnd/>
            <a:tailEnd/>
          </a:ln>
        </p:spPr>
        <p:txBody>
          <a:bodyPr/>
          <a:lstStyle/>
          <a:p>
            <a:pPr defTabSz="555625"/>
            <a:r>
              <a:rPr lang="ar-SA" sz="2400" b="1" dirty="0" smtClean="0">
                <a:latin typeface="Times New Roman" pitchFamily="18" charset="0"/>
                <a:cs typeface="Times New Roman" pitchFamily="18" charset="0"/>
              </a:rPr>
              <a:t>أهــم عــيوب دالة كـوب </a:t>
            </a:r>
            <a:r>
              <a:rPr lang="ar-SA" sz="2400" b="1" dirty="0">
                <a:latin typeface="Times New Roman" pitchFamily="18" charset="0"/>
                <a:cs typeface="Times New Roman" pitchFamily="18" charset="0"/>
              </a:rPr>
              <a:t>– </a:t>
            </a:r>
            <a:r>
              <a:rPr lang="ar-SA" sz="2400" b="1" dirty="0" smtClean="0">
                <a:latin typeface="Times New Roman" pitchFamily="18" charset="0"/>
                <a:cs typeface="Times New Roman" pitchFamily="18" charset="0"/>
              </a:rPr>
              <a:t>دوجلاس</a:t>
            </a:r>
            <a:endParaRPr lang="ar-YE" sz="2400" dirty="0">
              <a:latin typeface="Times New Roman" pitchFamily="18" charset="0"/>
              <a:cs typeface="Times New Roman" pitchFamily="18" charset="0"/>
            </a:endParaRPr>
          </a:p>
        </p:txBody>
      </p:sp>
      <p:graphicFrame>
        <p:nvGraphicFramePr>
          <p:cNvPr id="15362" name="Object 2" descr="Pink tissue paper"/>
          <p:cNvGraphicFramePr>
            <a:graphicFrameLocks noChangeAspect="1"/>
          </p:cNvGraphicFramePr>
          <p:nvPr/>
        </p:nvGraphicFramePr>
        <p:xfrm>
          <a:off x="1238224" y="2385211"/>
          <a:ext cx="1643065" cy="393700"/>
        </p:xfrm>
        <a:graphic>
          <a:graphicData uri="http://schemas.openxmlformats.org/presentationml/2006/ole">
            <mc:AlternateContent xmlns:mc="http://schemas.openxmlformats.org/markup-compatibility/2006">
              <mc:Choice xmlns:v="urn:schemas-microsoft-com:vml" Requires="v">
                <p:oleObj spid="_x0000_s15368" name="Equation" r:id="rId4" imgW="685800" imgH="393480" progId="Equation.3">
                  <p:embed/>
                </p:oleObj>
              </mc:Choice>
              <mc:Fallback>
                <p:oleObj name="Equation" r:id="rId4" imgW="685800" imgH="39348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38224" y="2385211"/>
                        <a:ext cx="1643065"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3" name="Object 3" descr="Recycled paper"/>
          <p:cNvGraphicFramePr>
            <a:graphicFrameLocks noChangeAspect="1"/>
          </p:cNvGraphicFramePr>
          <p:nvPr/>
        </p:nvGraphicFramePr>
        <p:xfrm>
          <a:off x="1238224" y="3171029"/>
          <a:ext cx="857256" cy="393700"/>
        </p:xfrm>
        <a:graphic>
          <a:graphicData uri="http://schemas.openxmlformats.org/presentationml/2006/ole">
            <mc:AlternateContent xmlns:mc="http://schemas.openxmlformats.org/markup-compatibility/2006">
              <mc:Choice xmlns:v="urn:schemas-microsoft-com:vml" Requires="v">
                <p:oleObj spid="_x0000_s15369" name="Equation" r:id="rId6" imgW="507960" imgH="393480" progId="Equation.3">
                  <p:embed/>
                </p:oleObj>
              </mc:Choice>
              <mc:Fallback>
                <p:oleObj name="Equation" r:id="rId6" imgW="507960" imgH="39348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38224" y="3171029"/>
                        <a:ext cx="857256"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309530" y="885013"/>
            <a:ext cx="9286940" cy="5715040"/>
          </a:xfrm>
          <a:solidFill>
            <a:srgbClr val="FFC000"/>
          </a:solidFill>
        </p:spPr>
        <p:txBody>
          <a:bodyPr lIns="55479" tIns="27740" rIns="55479" bIns="27740">
            <a:normAutofit fontScale="92500"/>
          </a:bodyPr>
          <a:lstStyle/>
          <a:p>
            <a:pPr>
              <a:buNone/>
            </a:pPr>
            <a:r>
              <a:rPr lang="ar-SA" sz="2200" b="1" dirty="0" smtClean="0">
                <a:solidFill>
                  <a:schemeClr val="accent1">
                    <a:lumMod val="50000"/>
                  </a:schemeClr>
                </a:solidFill>
                <a:latin typeface="Times New Roman" pitchFamily="18" charset="0"/>
                <a:cs typeface="Times New Roman" pitchFamily="18" charset="0"/>
              </a:rPr>
              <a:t>في حين ذكر هيثفيلد </a:t>
            </a:r>
            <a:r>
              <a:rPr lang="en-US" sz="2200" b="1" i="1" dirty="0" smtClean="0">
                <a:solidFill>
                  <a:schemeClr val="accent1">
                    <a:lumMod val="50000"/>
                  </a:schemeClr>
                </a:solidFill>
                <a:latin typeface="Times New Roman" pitchFamily="18" charset="0"/>
                <a:cs typeface="Times New Roman" pitchFamily="18" charset="0"/>
              </a:rPr>
              <a:t>Heathfield</a:t>
            </a:r>
            <a:r>
              <a:rPr lang="ar-SA" sz="2200" b="1" dirty="0" smtClean="0">
                <a:solidFill>
                  <a:schemeClr val="accent1">
                    <a:lumMod val="50000"/>
                  </a:schemeClr>
                </a:solidFill>
                <a:latin typeface="Times New Roman" pitchFamily="18" charset="0"/>
                <a:cs typeface="Times New Roman" pitchFamily="18" charset="0"/>
              </a:rPr>
              <a:t> 1971م:</a:t>
            </a:r>
            <a:endParaRPr lang="en-US" sz="2200" dirty="0" smtClean="0">
              <a:solidFill>
                <a:schemeClr val="accent1">
                  <a:lumMod val="50000"/>
                </a:schemeClr>
              </a:solidFill>
              <a:latin typeface="Times New Roman" pitchFamily="18" charset="0"/>
              <a:cs typeface="Times New Roman" pitchFamily="18" charset="0"/>
            </a:endParaRPr>
          </a:p>
          <a:p>
            <a:pPr marL="0" algn="justLow">
              <a:lnSpc>
                <a:spcPct val="200000"/>
              </a:lnSpc>
              <a:buNone/>
            </a:pPr>
            <a:r>
              <a:rPr lang="ar-SA" sz="1800" dirty="0" smtClean="0">
                <a:latin typeface="Times New Roman" pitchFamily="18" charset="0"/>
                <a:cs typeface="Times New Roman" pitchFamily="18" charset="0"/>
              </a:rPr>
              <a:t>4- </a:t>
            </a:r>
            <a:r>
              <a:rPr lang="ar-SA" sz="1800" b="1" dirty="0" smtClean="0">
                <a:latin typeface="Times New Roman" pitchFamily="18" charset="0"/>
                <a:cs typeface="Times New Roman" pitchFamily="18" charset="0"/>
              </a:rPr>
              <a:t>دالة </a:t>
            </a:r>
            <a:r>
              <a:rPr lang="en-US" sz="1800" b="1" i="1" dirty="0" smtClean="0">
                <a:latin typeface="Times New Roman" pitchFamily="18" charset="0"/>
                <a:cs typeface="Times New Roman" pitchFamily="18" charset="0"/>
              </a:rPr>
              <a:t>C-D</a:t>
            </a:r>
            <a:r>
              <a:rPr lang="ar-SA" sz="1800" b="1" dirty="0" smtClean="0">
                <a:latin typeface="Times New Roman" pitchFamily="18" charset="0"/>
                <a:cs typeface="Times New Roman" pitchFamily="18" charset="0"/>
              </a:rPr>
              <a:t> هي دالة تطبيقية فقط للموارد الإحلالية وليس المكملة ولهذا فإن الدالة تصلح فقط للمدى البعيد إذ يمكن أن تتحول الموارد المكملة في المدى القريب إلى إحلالية في المدى البعيد.</a:t>
            </a:r>
            <a:endParaRPr lang="en-US" sz="1800" b="1" dirty="0" smtClean="0">
              <a:latin typeface="Times New Roman" pitchFamily="18" charset="0"/>
              <a:cs typeface="Times New Roman" pitchFamily="18" charset="0"/>
            </a:endParaRPr>
          </a:p>
          <a:p>
            <a:pPr marL="0" algn="justLow">
              <a:lnSpc>
                <a:spcPct val="200000"/>
              </a:lnSpc>
              <a:buNone/>
            </a:pPr>
            <a:r>
              <a:rPr lang="ar-SA" sz="2000" b="1" dirty="0" smtClean="0">
                <a:latin typeface="Times New Roman" pitchFamily="18" charset="0"/>
                <a:cs typeface="Times New Roman" pitchFamily="18" charset="0"/>
              </a:rPr>
              <a:t>أما يوتوبولس و نوجنت </a:t>
            </a:r>
            <a:r>
              <a:rPr lang="en-US" sz="2000" b="1" i="1" dirty="0" smtClean="0">
                <a:latin typeface="Times New Roman" pitchFamily="18" charset="0"/>
                <a:cs typeface="Times New Roman" pitchFamily="18" charset="0"/>
              </a:rPr>
              <a:t>Yotopoulos, Pan A-and Deffery B.Nugent</a:t>
            </a:r>
            <a:r>
              <a:rPr lang="ar-SA" sz="2000" b="1" dirty="0" smtClean="0">
                <a:latin typeface="Times New Roman" pitchFamily="18" charset="0"/>
                <a:cs typeface="Times New Roman" pitchFamily="18" charset="0"/>
              </a:rPr>
              <a:t> 1976م فأضافوا أن:</a:t>
            </a:r>
            <a:endParaRPr lang="en-US" sz="2000" b="1" dirty="0" smtClean="0">
              <a:latin typeface="Times New Roman" pitchFamily="18" charset="0"/>
              <a:cs typeface="Times New Roman" pitchFamily="18" charset="0"/>
            </a:endParaRPr>
          </a:p>
          <a:p>
            <a:pPr marL="0" algn="justLow">
              <a:lnSpc>
                <a:spcPct val="200000"/>
              </a:lnSpc>
              <a:buNone/>
            </a:pPr>
            <a:r>
              <a:rPr lang="ar-SA" sz="1800" b="1" dirty="0" smtClean="0">
                <a:latin typeface="Times New Roman" pitchFamily="18" charset="0"/>
                <a:cs typeface="Times New Roman" pitchFamily="18" charset="0"/>
              </a:rPr>
              <a:t>5- ثبات مرونة الإحلال لدالة </a:t>
            </a:r>
            <a:r>
              <a:rPr lang="en-US" sz="1800" b="1" i="1" dirty="0" smtClean="0">
                <a:latin typeface="Times New Roman" pitchFamily="18" charset="0"/>
                <a:cs typeface="Times New Roman" pitchFamily="18" charset="0"/>
              </a:rPr>
              <a:t>C-D</a:t>
            </a:r>
            <a:r>
              <a:rPr lang="ar-SA" sz="1800" b="1" dirty="0" smtClean="0">
                <a:latin typeface="Times New Roman" pitchFamily="18" charset="0"/>
                <a:cs typeface="Times New Roman" pitchFamily="18" charset="0"/>
              </a:rPr>
              <a:t> ومساواتها للوحدة إنما تعني أن الممر التوسعي للمنشأة هو خط مستقيم أي أن مقدرة الموارد على الإحلال محل بعضها البعض هي مقدرة ثابتة. ليس هذا فحسب فإذا اشتملت الدالة على أكثر من متغيرين مستقلين فإن هذا يعني أن الممرات التوسعية لكل عنصرين إنتاجيين في الدالة يجب أن تكون خطية وهذا بالطبع أمر بالغ الصعوبة إن لم يكن نادر الحدوث، فلا يمكن أن تظل جميع الموارد بالكفاءة نفسها مع استمرار إحلالها محل بعضها.</a:t>
            </a:r>
            <a:endParaRPr lang="en-US" sz="1800" b="1" dirty="0" smtClean="0">
              <a:latin typeface="Times New Roman" pitchFamily="18" charset="0"/>
              <a:cs typeface="Times New Roman" pitchFamily="18" charset="0"/>
            </a:endParaRPr>
          </a:p>
          <a:p>
            <a:pPr marL="0" algn="justLow">
              <a:lnSpc>
                <a:spcPct val="200000"/>
              </a:lnSpc>
              <a:buNone/>
            </a:pPr>
            <a:r>
              <a:rPr lang="ar-SA" sz="1800" b="1" dirty="0" smtClean="0">
                <a:latin typeface="Times New Roman" pitchFamily="18" charset="0"/>
                <a:cs typeface="Times New Roman" pitchFamily="18" charset="0"/>
              </a:rPr>
              <a:t>6- تشترط دالة </a:t>
            </a:r>
            <a:r>
              <a:rPr lang="en-US" sz="1800" b="1" i="1" dirty="0" smtClean="0">
                <a:latin typeface="Times New Roman" pitchFamily="18" charset="0"/>
                <a:cs typeface="Times New Roman" pitchFamily="18" charset="0"/>
              </a:rPr>
              <a:t>C-D</a:t>
            </a:r>
            <a:r>
              <a:rPr lang="ar-SA" sz="1800" b="1" dirty="0" smtClean="0">
                <a:latin typeface="Times New Roman" pitchFamily="18" charset="0"/>
                <a:cs typeface="Times New Roman" pitchFamily="18" charset="0"/>
              </a:rPr>
              <a:t> ضرورة وجود كل عناصر الإنتاج حتى تتم العملية الإنتاجية إذ أن غياب أحدهما يؤدي إلى تلاشي الدالة كلية</a:t>
            </a:r>
            <a:endParaRPr lang="en-US" sz="1800" b="1" dirty="0" smtClean="0">
              <a:latin typeface="Times New Roman" pitchFamily="18" charset="0"/>
              <a:cs typeface="Times New Roman" pitchFamily="18" charset="0"/>
            </a:endParaRPr>
          </a:p>
          <a:p>
            <a:pPr>
              <a:buNone/>
            </a:pPr>
            <a:r>
              <a:rPr lang="en-US" sz="2800" b="1" dirty="0" smtClean="0"/>
              <a:t> </a:t>
            </a:r>
          </a:p>
          <a:p>
            <a:pPr eaLnBrk="1" hangingPunct="1">
              <a:lnSpc>
                <a:spcPct val="140000"/>
              </a:lnSpc>
              <a:spcBef>
                <a:spcPts val="1200"/>
              </a:spcBef>
              <a:buFontTx/>
              <a:buNone/>
            </a:pPr>
            <a:endParaRPr lang="ar-SA" sz="2800" dirty="0" smtClean="0">
              <a:solidFill>
                <a:srgbClr val="0000CC"/>
              </a:solidFill>
            </a:endParaRPr>
          </a:p>
        </p:txBody>
      </p:sp>
      <p:sp>
        <p:nvSpPr>
          <p:cNvPr id="32770" name="عنصر نائب لرقم الشريحة 5"/>
          <p:cNvSpPr>
            <a:spLocks noGrp="1"/>
          </p:cNvSpPr>
          <p:nvPr>
            <p:ph type="sldNum" sz="quarter" idx="12"/>
          </p:nvPr>
        </p:nvSpPr>
        <p:spPr>
          <a:noFill/>
        </p:spPr>
        <p:txBody>
          <a:bodyPr lIns="55479" tIns="27740" rIns="55479" bIns="27740"/>
          <a:lstStyle/>
          <a:p>
            <a:pPr defTabSz="555625"/>
            <a:fld id="{B238DAC4-DF01-409E-BD40-99EB2D85A493}" type="slidenum">
              <a:rPr lang="ar-SA" smtClean="0">
                <a:latin typeface="Arial" pitchFamily="34" charset="0"/>
                <a:cs typeface="Arial" pitchFamily="34" charset="0"/>
              </a:rPr>
              <a:pPr defTabSz="555625"/>
              <a:t>17</a:t>
            </a:fld>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3" name="Rectangle 3"/>
          <p:cNvSpPr>
            <a:spLocks noGrp="1" noChangeArrowheads="1"/>
          </p:cNvSpPr>
          <p:nvPr>
            <p:ph idx="1"/>
          </p:nvPr>
        </p:nvSpPr>
        <p:spPr>
          <a:xfrm>
            <a:off x="309530" y="1527955"/>
            <a:ext cx="9215502" cy="5286412"/>
          </a:xfrm>
          <a:solidFill>
            <a:srgbClr val="FFC000"/>
          </a:solidFill>
        </p:spPr>
        <p:txBody>
          <a:bodyPr lIns="55479" tIns="27740" rIns="55479" bIns="27740">
            <a:noAutofit/>
          </a:bodyPr>
          <a:lstStyle/>
          <a:p>
            <a:pPr>
              <a:buFontTx/>
              <a:buNone/>
            </a:pPr>
            <a:endParaRPr lang="en-US" sz="1800" b="1" dirty="0" smtClean="0"/>
          </a:p>
          <a:p>
            <a:pPr algn="justLow">
              <a:buNone/>
            </a:pPr>
            <a:r>
              <a:rPr lang="ar-SA" sz="1800" b="1" dirty="0" smtClean="0">
                <a:latin typeface="Times New Roman" pitchFamily="18" charset="0"/>
                <a:cs typeface="Times New Roman" pitchFamily="18" charset="0"/>
              </a:rPr>
              <a:t>إذا فرض أن دالة كوب دوجلاس تأخذ الشكل التالي:</a:t>
            </a:r>
            <a:endParaRPr lang="en-US"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وأن دالة التكاليف للمنشأة هي:</a:t>
            </a:r>
            <a:endParaRPr lang="en-US"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حيث:</a:t>
            </a:r>
            <a:endParaRPr lang="en-US" sz="1800" b="1" dirty="0" smtClean="0">
              <a:latin typeface="Times New Roman" pitchFamily="18" charset="0"/>
              <a:cs typeface="Times New Roman" pitchFamily="18" charset="0"/>
            </a:endParaRPr>
          </a:p>
          <a:p>
            <a:pPr algn="justLow">
              <a:buNone/>
            </a:pPr>
            <a:r>
              <a:rPr lang="en-US" sz="1400" i="1" dirty="0" smtClean="0">
                <a:latin typeface="Times New Roman" pitchFamily="18" charset="0"/>
                <a:cs typeface="Times New Roman" pitchFamily="18" charset="0"/>
              </a:rPr>
              <a:t>Y</a:t>
            </a:r>
            <a:r>
              <a:rPr lang="ar-SA" sz="1400" b="1" dirty="0" smtClean="0">
                <a:latin typeface="Times New Roman" pitchFamily="18" charset="0"/>
                <a:cs typeface="Times New Roman" pitchFamily="18" charset="0"/>
              </a:rPr>
              <a:t>= الناتج، </a:t>
            </a:r>
            <a:r>
              <a:rPr lang="en-US" sz="1400" b="1" i="1" dirty="0" smtClean="0">
                <a:latin typeface="Times New Roman" pitchFamily="18" charset="0"/>
                <a:cs typeface="Times New Roman" pitchFamily="18" charset="0"/>
              </a:rPr>
              <a:t>K</a:t>
            </a:r>
            <a:r>
              <a:rPr lang="ar-SA" sz="1400" b="1" dirty="0" smtClean="0">
                <a:latin typeface="Times New Roman" pitchFamily="18" charset="0"/>
                <a:cs typeface="Times New Roman" pitchFamily="18" charset="0"/>
              </a:rPr>
              <a:t>= رأس المال، </a:t>
            </a:r>
            <a:r>
              <a:rPr lang="en-US" sz="1400" b="1" i="1" dirty="0" smtClean="0">
                <a:latin typeface="Times New Roman" pitchFamily="18" charset="0"/>
                <a:cs typeface="Times New Roman" pitchFamily="18" charset="0"/>
              </a:rPr>
              <a:t>L</a:t>
            </a:r>
            <a:r>
              <a:rPr lang="ar-SA" sz="1400" b="1" dirty="0" smtClean="0">
                <a:latin typeface="Times New Roman" pitchFamily="18" charset="0"/>
                <a:cs typeface="Times New Roman" pitchFamily="18" charset="0"/>
              </a:rPr>
              <a:t>= العمل، </a:t>
            </a:r>
            <a:r>
              <a:rPr lang="en-US" sz="1400" b="1" i="1" dirty="0" smtClean="0">
                <a:latin typeface="Times New Roman" pitchFamily="18" charset="0"/>
                <a:cs typeface="Times New Roman" pitchFamily="18" charset="0"/>
              </a:rPr>
              <a:t>r</a:t>
            </a:r>
            <a:r>
              <a:rPr lang="ar-SA" sz="1400" b="1" dirty="0" smtClean="0">
                <a:latin typeface="Times New Roman" pitchFamily="18" charset="0"/>
                <a:cs typeface="Times New Roman" pitchFamily="18" charset="0"/>
              </a:rPr>
              <a:t>= سعر رأس المال، </a:t>
            </a:r>
            <a:r>
              <a:rPr lang="en-US" sz="1400" b="1" i="1" dirty="0" smtClean="0">
                <a:latin typeface="Times New Roman" pitchFamily="18" charset="0"/>
                <a:cs typeface="Times New Roman" pitchFamily="18" charset="0"/>
              </a:rPr>
              <a:t> w</a:t>
            </a:r>
            <a:r>
              <a:rPr lang="ar-SA" sz="1400" b="1" dirty="0" smtClean="0">
                <a:latin typeface="Times New Roman" pitchFamily="18" charset="0"/>
                <a:cs typeface="Times New Roman" pitchFamily="18" charset="0"/>
              </a:rPr>
              <a:t>= سعر وحدة العمل، </a:t>
            </a:r>
            <a:r>
              <a:rPr lang="en-US" sz="1400" b="1" i="1" dirty="0" smtClean="0">
                <a:latin typeface="Times New Roman" pitchFamily="18" charset="0"/>
                <a:cs typeface="Times New Roman" pitchFamily="18" charset="0"/>
              </a:rPr>
              <a:t>C</a:t>
            </a:r>
            <a:r>
              <a:rPr lang="ar-SA" sz="1400" b="1" dirty="0" smtClean="0">
                <a:latin typeface="Times New Roman" pitchFamily="18" charset="0"/>
                <a:cs typeface="Times New Roman" pitchFamily="18" charset="0"/>
              </a:rPr>
              <a:t>= التكاليف الكلية (المتغيرة )، </a:t>
            </a:r>
            <a:r>
              <a:rPr lang="en-US" sz="1400" b="1" i="1" dirty="0" smtClean="0">
                <a:latin typeface="Times New Roman" pitchFamily="18" charset="0"/>
                <a:cs typeface="Times New Roman" pitchFamily="18" charset="0"/>
              </a:rPr>
              <a:t>A</a:t>
            </a:r>
            <a:r>
              <a:rPr lang="en-US" sz="1400" b="1" dirty="0" smtClean="0">
                <a:latin typeface="Times New Roman" pitchFamily="18" charset="0"/>
                <a:cs typeface="Times New Roman" pitchFamily="18" charset="0"/>
              </a:rPr>
              <a:t>,</a:t>
            </a:r>
            <a:r>
              <a:rPr lang="en-US" sz="1400" b="1" i="1" dirty="0" smtClean="0">
                <a:latin typeface="Times New Roman" pitchFamily="18" charset="0"/>
                <a:cs typeface="Times New Roman" pitchFamily="18" charset="0"/>
              </a:rPr>
              <a:t>α</a:t>
            </a:r>
            <a:r>
              <a:rPr lang="en-US" sz="1400" b="1" dirty="0" smtClean="0">
                <a:latin typeface="Times New Roman" pitchFamily="18" charset="0"/>
                <a:cs typeface="Times New Roman" pitchFamily="18" charset="0"/>
              </a:rPr>
              <a:t>,</a:t>
            </a:r>
            <a:r>
              <a:rPr lang="en-US" sz="1400" b="1" i="1" dirty="0" smtClean="0">
                <a:latin typeface="Times New Roman" pitchFamily="18" charset="0"/>
                <a:cs typeface="Times New Roman" pitchFamily="18" charset="0"/>
              </a:rPr>
              <a:t>β</a:t>
            </a:r>
            <a:r>
              <a:rPr lang="ar-SA" sz="1400" b="1" dirty="0" smtClean="0">
                <a:latin typeface="Times New Roman" pitchFamily="18" charset="0"/>
                <a:cs typeface="Times New Roman" pitchFamily="18" charset="0"/>
              </a:rPr>
              <a:t>= معاملات الدالة.</a:t>
            </a:r>
            <a:endParaRPr lang="en-US" sz="1400" b="1" dirty="0" smtClean="0">
              <a:latin typeface="Times New Roman" pitchFamily="18" charset="0"/>
              <a:cs typeface="Times New Roman" pitchFamily="18" charset="0"/>
            </a:endParaRPr>
          </a:p>
          <a:p>
            <a:pPr marL="0" algn="justLow">
              <a:buNone/>
            </a:pPr>
            <a:r>
              <a:rPr lang="ar-SA" sz="1600" b="1" dirty="0" smtClean="0">
                <a:latin typeface="Times New Roman" pitchFamily="18" charset="0"/>
                <a:cs typeface="Times New Roman" pitchFamily="18" charset="0"/>
              </a:rPr>
              <a:t>باستخدام مضروبات لاجرانج فإن كميات الموارد التي تحقق تدنيه التكاليف الإنتاجية ،تعني مساواة التفاضلات الجزئية للدالة لهذه المتغيرات بالصفر كما يلي:</a:t>
            </a:r>
            <a:endParaRPr lang="en-US" sz="1800" b="1" dirty="0" smtClean="0">
              <a:latin typeface="Times New Roman" pitchFamily="18" charset="0"/>
              <a:cs typeface="Times New Roman" pitchFamily="18" charset="0"/>
            </a:endParaRPr>
          </a:p>
          <a:p>
            <a:pPr algn="justLow">
              <a:buNone/>
            </a:pPr>
            <a:endParaRPr lang="en-US" sz="1800" b="1" dirty="0" smtClean="0">
              <a:latin typeface="Times New Roman" pitchFamily="18" charset="0"/>
              <a:cs typeface="Times New Roman" pitchFamily="18" charset="0"/>
            </a:endParaRPr>
          </a:p>
          <a:p>
            <a:pPr algn="justLow">
              <a:buNone/>
            </a:pPr>
            <a:endParaRPr lang="en-US" sz="1800" b="1" dirty="0" smtClean="0">
              <a:latin typeface="Times New Roman" pitchFamily="18" charset="0"/>
              <a:cs typeface="Times New Roman" pitchFamily="18" charset="0"/>
            </a:endParaRPr>
          </a:p>
          <a:p>
            <a:pPr algn="justLow">
              <a:buNone/>
            </a:pPr>
            <a:endParaRPr lang="en-US" sz="1800" b="1" dirty="0" smtClean="0">
              <a:latin typeface="Times New Roman" pitchFamily="18" charset="0"/>
              <a:cs typeface="Times New Roman" pitchFamily="18" charset="0"/>
            </a:endParaRPr>
          </a:p>
          <a:p>
            <a:pPr algn="justLow">
              <a:buNone/>
            </a:pPr>
            <a:endParaRPr lang="en-US" sz="1800" b="1" dirty="0" smtClean="0">
              <a:latin typeface="Times New Roman" pitchFamily="18" charset="0"/>
              <a:cs typeface="Times New Roman" pitchFamily="18" charset="0"/>
            </a:endParaRPr>
          </a:p>
          <a:p>
            <a:pPr algn="justLow">
              <a:buNone/>
            </a:pPr>
            <a:r>
              <a:rPr lang="ar-SA" sz="1400" b="1" dirty="0" smtClean="0">
                <a:latin typeface="Times New Roman" pitchFamily="18" charset="0"/>
                <a:cs typeface="Times New Roman" pitchFamily="18" charset="0"/>
              </a:rPr>
              <a:t>وهذا ما يسمى بالشرط الضروري لتدنيه التكاليف الإنتاجية للمنشأة، ومن هذا الشرط الضروري يتضح أن :</a:t>
            </a:r>
            <a:endParaRPr lang="en-US" sz="1400" b="1" dirty="0" smtClean="0">
              <a:latin typeface="Times New Roman" pitchFamily="18" charset="0"/>
              <a:cs typeface="Times New Roman" pitchFamily="18" charset="0"/>
            </a:endParaRPr>
          </a:p>
          <a:p>
            <a:pPr algn="justLow">
              <a:buNone/>
            </a:pPr>
            <a:r>
              <a:rPr lang="ar-SA" sz="1600" b="1" dirty="0" smtClean="0">
                <a:latin typeface="Times New Roman" pitchFamily="18" charset="0"/>
                <a:cs typeface="Times New Roman" pitchFamily="18" charset="0"/>
              </a:rPr>
              <a:t>وعلى هذا فإن:</a:t>
            </a:r>
            <a:endParaRPr lang="en-US" sz="1600" b="1" dirty="0" smtClean="0">
              <a:latin typeface="Times New Roman" pitchFamily="18" charset="0"/>
              <a:cs typeface="Times New Roman" pitchFamily="18" charset="0"/>
            </a:endParaRPr>
          </a:p>
          <a:p>
            <a:pPr algn="justLow">
              <a:buNone/>
            </a:pPr>
            <a:endParaRPr lang="en-US" sz="1800" b="1" dirty="0" smtClean="0">
              <a:latin typeface="Times New Roman" pitchFamily="18" charset="0"/>
              <a:cs typeface="Times New Roman" pitchFamily="18" charset="0"/>
            </a:endParaRPr>
          </a:p>
          <a:p>
            <a:pPr algn="justLow">
              <a:buNone/>
            </a:pPr>
            <a:r>
              <a:rPr lang="ar-SA" sz="1600" b="1" dirty="0" smtClean="0">
                <a:latin typeface="Times New Roman" pitchFamily="18" charset="0"/>
                <a:cs typeface="Times New Roman" pitchFamily="18" charset="0"/>
              </a:rPr>
              <a:t>وبإحلال </a:t>
            </a:r>
            <a:r>
              <a:rPr lang="en-US" sz="1600" b="1" i="1" dirty="0" smtClean="0">
                <a:latin typeface="Times New Roman" pitchFamily="18" charset="0"/>
                <a:cs typeface="Times New Roman" pitchFamily="18" charset="0"/>
              </a:rPr>
              <a:t>K</a:t>
            </a:r>
            <a:r>
              <a:rPr lang="ar-SA" sz="1600" b="1" dirty="0" smtClean="0">
                <a:latin typeface="Times New Roman" pitchFamily="18" charset="0"/>
                <a:cs typeface="Times New Roman" pitchFamily="18" charset="0"/>
              </a:rPr>
              <a:t> المتوصل إليها في معادلة الإنتاج الأصلية ينتج أن:</a:t>
            </a:r>
            <a:endParaRPr lang="en-US" sz="1600" b="1" dirty="0" smtClean="0">
              <a:latin typeface="Times New Roman" pitchFamily="18" charset="0"/>
              <a:cs typeface="Times New Roman" pitchFamily="18" charset="0"/>
            </a:endParaRPr>
          </a:p>
          <a:p>
            <a:pPr eaLnBrk="1" hangingPunct="1">
              <a:lnSpc>
                <a:spcPct val="140000"/>
              </a:lnSpc>
              <a:spcBef>
                <a:spcPts val="1200"/>
              </a:spcBef>
              <a:buFontTx/>
              <a:buNone/>
            </a:pPr>
            <a:endParaRPr lang="ar-SA" sz="1800" b="1" dirty="0" smtClean="0">
              <a:solidFill>
                <a:srgbClr val="0000CC"/>
              </a:solidFill>
            </a:endParaRPr>
          </a:p>
        </p:txBody>
      </p:sp>
      <p:sp>
        <p:nvSpPr>
          <p:cNvPr id="16392" name="عنصر نائب لرقم الشريحة 5"/>
          <p:cNvSpPr>
            <a:spLocks noGrp="1"/>
          </p:cNvSpPr>
          <p:nvPr>
            <p:ph type="sldNum" sz="quarter" idx="12"/>
          </p:nvPr>
        </p:nvSpPr>
        <p:spPr>
          <a:noFill/>
        </p:spPr>
        <p:txBody>
          <a:bodyPr lIns="55479" tIns="27740" rIns="55479" bIns="27740"/>
          <a:lstStyle/>
          <a:p>
            <a:pPr defTabSz="555625"/>
            <a:fld id="{E94DE43E-D073-42AD-B48B-23B2BAE58C45}" type="slidenum">
              <a:rPr lang="ar-SA" smtClean="0">
                <a:latin typeface="Arial" pitchFamily="34" charset="0"/>
                <a:cs typeface="Arial" pitchFamily="34" charset="0"/>
              </a:rPr>
              <a:pPr defTabSz="555625"/>
              <a:t>18</a:t>
            </a:fld>
            <a:endParaRPr lang="en-US" dirty="0" smtClean="0">
              <a:latin typeface="Arial" pitchFamily="34" charset="0"/>
              <a:cs typeface="Arial" pitchFamily="34" charset="0"/>
            </a:endParaRPr>
          </a:p>
        </p:txBody>
      </p:sp>
      <p:sp>
        <p:nvSpPr>
          <p:cNvPr id="16394" name="Horizontal Scroll 7"/>
          <p:cNvSpPr>
            <a:spLocks noChangeArrowheads="1"/>
          </p:cNvSpPr>
          <p:nvPr/>
        </p:nvSpPr>
        <p:spPr bwMode="auto">
          <a:xfrm>
            <a:off x="1666852" y="885013"/>
            <a:ext cx="7500990" cy="642942"/>
          </a:xfrm>
          <a:prstGeom prst="horizontalScroll">
            <a:avLst>
              <a:gd name="adj" fmla="val 12500"/>
            </a:avLst>
          </a:prstGeom>
          <a:solidFill>
            <a:schemeClr val="tx2">
              <a:lumMod val="20000"/>
              <a:lumOff val="80000"/>
            </a:schemeClr>
          </a:solidFill>
          <a:ln w="9525" algn="ctr">
            <a:noFill/>
            <a:round/>
            <a:headEnd/>
            <a:tailEnd/>
          </a:ln>
        </p:spPr>
        <p:txBody>
          <a:bodyPr/>
          <a:lstStyle/>
          <a:p>
            <a:r>
              <a:rPr lang="ar-SA" sz="2400" b="1" dirty="0">
                <a:latin typeface="Times New Roman" pitchFamily="18" charset="0"/>
                <a:cs typeface="Times New Roman" pitchFamily="18" charset="0"/>
              </a:rPr>
              <a:t>اشتقاق دالــــة الــــتكاليف من دالــــة إنـــــتاج كــــــوب – دوجـــــلاس</a:t>
            </a:r>
            <a:endParaRPr lang="en-US" sz="2400" b="1" dirty="0">
              <a:latin typeface="Times New Roman" pitchFamily="18" charset="0"/>
              <a:cs typeface="Times New Roman" pitchFamily="18" charset="0"/>
            </a:endParaRPr>
          </a:p>
        </p:txBody>
      </p:sp>
      <p:graphicFrame>
        <p:nvGraphicFramePr>
          <p:cNvPr id="16386" name="Object 8" descr="Papyrus"/>
          <p:cNvGraphicFramePr>
            <a:graphicFrameLocks noChangeAspect="1"/>
          </p:cNvGraphicFramePr>
          <p:nvPr/>
        </p:nvGraphicFramePr>
        <p:xfrm>
          <a:off x="2666984" y="1885145"/>
          <a:ext cx="2500330" cy="394786"/>
        </p:xfrm>
        <a:graphic>
          <a:graphicData uri="http://schemas.openxmlformats.org/presentationml/2006/ole">
            <mc:AlternateContent xmlns:mc="http://schemas.openxmlformats.org/markup-compatibility/2006">
              <mc:Choice xmlns:v="urn:schemas-microsoft-com:vml" Requires="v">
                <p:oleObj spid="_x0000_s16404" name="Equation" r:id="rId4" imgW="736560" imgH="190440" progId="Equation.3">
                  <p:embed/>
                </p:oleObj>
              </mc:Choice>
              <mc:Fallback>
                <p:oleObj name="Equation" r:id="rId4" imgW="736560" imgH="19044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6984" y="1885145"/>
                        <a:ext cx="2500330" cy="394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7" name="Object 9" descr="Blue tissue paper"/>
          <p:cNvGraphicFramePr>
            <a:graphicFrameLocks noChangeAspect="1"/>
          </p:cNvGraphicFramePr>
          <p:nvPr/>
        </p:nvGraphicFramePr>
        <p:xfrm>
          <a:off x="2524108" y="2313773"/>
          <a:ext cx="2670175" cy="357188"/>
        </p:xfrm>
        <a:graphic>
          <a:graphicData uri="http://schemas.openxmlformats.org/presentationml/2006/ole">
            <mc:AlternateContent xmlns:mc="http://schemas.openxmlformats.org/markup-compatibility/2006">
              <mc:Choice xmlns:v="urn:schemas-microsoft-com:vml" Requires="v">
                <p:oleObj spid="_x0000_s16405" name="Equation" r:id="rId6" imgW="812520" imgH="177480" progId="Equation.3">
                  <p:embed/>
                </p:oleObj>
              </mc:Choice>
              <mc:Fallback>
                <p:oleObj name="Equation" r:id="rId6" imgW="812520" imgH="17748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24108" y="2313773"/>
                        <a:ext cx="2670175"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10" descr="Stationery"/>
          <p:cNvGraphicFramePr>
            <a:graphicFrameLocks noChangeAspect="1"/>
          </p:cNvGraphicFramePr>
          <p:nvPr/>
        </p:nvGraphicFramePr>
        <p:xfrm>
          <a:off x="1595414" y="3456781"/>
          <a:ext cx="3500462" cy="1394573"/>
        </p:xfrm>
        <a:graphic>
          <a:graphicData uri="http://schemas.openxmlformats.org/presentationml/2006/ole">
            <mc:AlternateContent xmlns:mc="http://schemas.openxmlformats.org/markup-compatibility/2006">
              <mc:Choice xmlns:v="urn:schemas-microsoft-com:vml" Requires="v">
                <p:oleObj spid="_x0000_s16406" name="Equation" r:id="rId8" imgW="1320480" imgH="1218960" progId="Equation.3">
                  <p:embed/>
                </p:oleObj>
              </mc:Choice>
              <mc:Fallback>
                <p:oleObj name="Equation" r:id="rId8" imgW="1320480" imgH="121896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95414" y="3456781"/>
                        <a:ext cx="3500462" cy="13945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11" descr="White marble"/>
          <p:cNvGraphicFramePr>
            <a:graphicFrameLocks noChangeAspect="1"/>
          </p:cNvGraphicFramePr>
          <p:nvPr/>
        </p:nvGraphicFramePr>
        <p:xfrm>
          <a:off x="1452538" y="5099855"/>
          <a:ext cx="1785950" cy="461666"/>
        </p:xfrm>
        <a:graphic>
          <a:graphicData uri="http://schemas.openxmlformats.org/presentationml/2006/ole">
            <mc:AlternateContent xmlns:mc="http://schemas.openxmlformats.org/markup-compatibility/2006">
              <mc:Choice xmlns:v="urn:schemas-microsoft-com:vml" Requires="v">
                <p:oleObj spid="_x0000_s16407" name="Equation" r:id="rId10" imgW="558720" imgH="419040" progId="Equation.3">
                  <p:embed/>
                </p:oleObj>
              </mc:Choice>
              <mc:Fallback>
                <p:oleObj name="Equation" r:id="rId10" imgW="558720" imgH="419040"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52538" y="5099855"/>
                        <a:ext cx="1785950" cy="461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12" descr="Newsprint"/>
          <p:cNvGraphicFramePr>
            <a:graphicFrameLocks noChangeAspect="1"/>
          </p:cNvGraphicFramePr>
          <p:nvPr/>
        </p:nvGraphicFramePr>
        <p:xfrm>
          <a:off x="4810124" y="5314169"/>
          <a:ext cx="3009902" cy="357190"/>
        </p:xfrm>
        <a:graphic>
          <a:graphicData uri="http://schemas.openxmlformats.org/presentationml/2006/ole">
            <mc:AlternateContent xmlns:mc="http://schemas.openxmlformats.org/markup-compatibility/2006">
              <mc:Choice xmlns:v="urn:schemas-microsoft-com:vml" Requires="v">
                <p:oleObj spid="_x0000_s16408" name="Equation" r:id="rId12" imgW="711000" imgH="419040" progId="Equation.3">
                  <p:embed/>
                </p:oleObj>
              </mc:Choice>
              <mc:Fallback>
                <p:oleObj name="Equation" r:id="rId12" imgW="711000" imgH="419040" progId="Equation.3">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10124" y="5314169"/>
                        <a:ext cx="3009902" cy="3571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13" descr="Oak"/>
          <p:cNvGraphicFramePr>
            <a:graphicFrameLocks noChangeAspect="1"/>
          </p:cNvGraphicFramePr>
          <p:nvPr/>
        </p:nvGraphicFramePr>
        <p:xfrm>
          <a:off x="2595546" y="5814235"/>
          <a:ext cx="2061859" cy="801702"/>
        </p:xfrm>
        <a:graphic>
          <a:graphicData uri="http://schemas.openxmlformats.org/presentationml/2006/ole">
            <mc:AlternateContent xmlns:mc="http://schemas.openxmlformats.org/markup-compatibility/2006">
              <mc:Choice xmlns:v="urn:schemas-microsoft-com:vml" Requires="v">
                <p:oleObj spid="_x0000_s16409" name="Equation" r:id="rId14" imgW="1180800" imgH="507960" progId="Equation.3">
                  <p:embed/>
                </p:oleObj>
              </mc:Choice>
              <mc:Fallback>
                <p:oleObj name="Equation" r:id="rId14" imgW="1180800" imgH="507960" progId="Equation.3">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95546" y="5814235"/>
                        <a:ext cx="2061859" cy="801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238092" y="885014"/>
            <a:ext cx="9358378" cy="5786477"/>
          </a:xfrm>
          <a:solidFill>
            <a:srgbClr val="FFC000"/>
          </a:solidFill>
          <a:ln>
            <a:noFill/>
          </a:ln>
        </p:spPr>
        <p:txBody>
          <a:bodyPr lIns="55479" tIns="27740" rIns="55479" bIns="27740">
            <a:normAutofit/>
          </a:bodyPr>
          <a:lstStyle/>
          <a:p>
            <a:pPr algn="justLow">
              <a:buNone/>
              <a:defRPr/>
            </a:pPr>
            <a:r>
              <a:rPr lang="ar-SA" sz="2000" b="1" dirty="0" smtClean="0">
                <a:latin typeface="Times New Roman" pitchFamily="18" charset="0"/>
                <a:cs typeface="Times New Roman" pitchFamily="18" charset="0"/>
              </a:rPr>
              <a:t>ومنها ينتج أن دالة الطلب المشروط لعنصر العمل تكون كالتالي:</a:t>
            </a:r>
            <a:endParaRPr lang="ar-YE" sz="2000" b="1" dirty="0" smtClean="0">
              <a:latin typeface="Times New Roman" pitchFamily="18" charset="0"/>
              <a:cs typeface="Times New Roman" pitchFamily="18" charset="0"/>
            </a:endParaRPr>
          </a:p>
          <a:p>
            <a:pPr algn="justLow">
              <a:buNone/>
              <a:defRPr/>
            </a:pPr>
            <a:endParaRPr lang="ar-YE" sz="2000" b="1" dirty="0" smtClean="0">
              <a:latin typeface="Times New Roman" pitchFamily="18" charset="0"/>
              <a:cs typeface="Times New Roman" pitchFamily="18" charset="0"/>
            </a:endParaRPr>
          </a:p>
          <a:p>
            <a:pPr algn="justLow">
              <a:buNone/>
              <a:defRPr/>
            </a:pPr>
            <a:endParaRPr lang="en-US" sz="2000" b="1" dirty="0" smtClean="0">
              <a:latin typeface="Times New Roman" pitchFamily="18" charset="0"/>
              <a:cs typeface="Times New Roman" pitchFamily="18" charset="0"/>
            </a:endParaRPr>
          </a:p>
          <a:p>
            <a:pPr algn="justLow">
              <a:buNone/>
              <a:defRPr/>
            </a:pPr>
            <a:r>
              <a:rPr lang="ar-SA" sz="2000" b="1" dirty="0" smtClean="0">
                <a:latin typeface="Times New Roman" pitchFamily="18" charset="0"/>
                <a:cs typeface="Times New Roman" pitchFamily="18" charset="0"/>
              </a:rPr>
              <a:t>وبإحلال </a:t>
            </a:r>
            <a:r>
              <a:rPr lang="en-US" sz="2000" b="1" i="1" dirty="0" smtClean="0">
                <a:latin typeface="Times New Roman" pitchFamily="18" charset="0"/>
                <a:cs typeface="Times New Roman" pitchFamily="18" charset="0"/>
              </a:rPr>
              <a:t>L</a:t>
            </a:r>
            <a:r>
              <a:rPr lang="ar-SA" sz="2000" b="1" dirty="0" smtClean="0">
                <a:latin typeface="Times New Roman" pitchFamily="18" charset="0"/>
                <a:cs typeface="Times New Roman" pitchFamily="18" charset="0"/>
              </a:rPr>
              <a:t> في معادلة الممر التوسعي</a:t>
            </a:r>
            <a:r>
              <a:rPr lang="ar-YE" sz="2000" b="1" dirty="0" smtClean="0">
                <a:latin typeface="Times New Roman" pitchFamily="18" charset="0"/>
                <a:cs typeface="Times New Roman" pitchFamily="18" charset="0"/>
              </a:rPr>
              <a:t>                </a:t>
            </a:r>
            <a:r>
              <a:rPr lang="ar-SA" sz="2000" b="1" dirty="0" smtClean="0">
                <a:latin typeface="Times New Roman" pitchFamily="18" charset="0"/>
                <a:cs typeface="Times New Roman" pitchFamily="18" charset="0"/>
              </a:rPr>
              <a:t>نحصل على دالة الطلب المشترط لعنصر رأس المال والتي تكون كالتالي:</a:t>
            </a:r>
            <a:endParaRPr lang="ar-YE" sz="2000" b="1" dirty="0" smtClean="0">
              <a:latin typeface="Times New Roman" pitchFamily="18" charset="0"/>
              <a:cs typeface="Times New Roman" pitchFamily="18" charset="0"/>
            </a:endParaRPr>
          </a:p>
          <a:p>
            <a:pPr algn="justLow">
              <a:buNone/>
              <a:defRPr/>
            </a:pPr>
            <a:endParaRPr lang="ar-YE" sz="2000" b="1" dirty="0" smtClean="0">
              <a:latin typeface="Times New Roman" pitchFamily="18" charset="0"/>
              <a:cs typeface="Times New Roman" pitchFamily="18" charset="0"/>
            </a:endParaRPr>
          </a:p>
          <a:p>
            <a:pPr algn="justLow">
              <a:buNone/>
              <a:defRPr/>
            </a:pPr>
            <a:endParaRPr lang="en-US" sz="2000" b="1" dirty="0" smtClean="0">
              <a:latin typeface="Times New Roman" pitchFamily="18" charset="0"/>
              <a:cs typeface="Times New Roman" pitchFamily="18" charset="0"/>
            </a:endParaRPr>
          </a:p>
          <a:p>
            <a:pPr algn="justLow">
              <a:buNone/>
              <a:defRPr/>
            </a:pPr>
            <a:r>
              <a:rPr lang="ar-SA" sz="2000" b="1" dirty="0" smtClean="0">
                <a:latin typeface="Times New Roman" pitchFamily="18" charset="0"/>
                <a:cs typeface="Times New Roman" pitchFamily="18" charset="0"/>
              </a:rPr>
              <a:t>ثم بإحلال المعادلتين الأخيرتين </a:t>
            </a:r>
            <a:r>
              <a:rPr lang="en-US" sz="2000" b="1" i="1" dirty="0" smtClean="0">
                <a:latin typeface="Times New Roman" pitchFamily="18" charset="0"/>
                <a:cs typeface="Times New Roman" pitchFamily="18" charset="0"/>
              </a:rPr>
              <a:t>L</a:t>
            </a:r>
            <a:r>
              <a:rPr lang="en-US" sz="2000" b="1" baseline="30000"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a:t>
            </a:r>
            <a:r>
              <a:rPr lang="en-US" sz="2000" b="1" i="1" dirty="0" smtClean="0">
                <a:latin typeface="Times New Roman" pitchFamily="18" charset="0"/>
                <a:cs typeface="Times New Roman" pitchFamily="18" charset="0"/>
              </a:rPr>
              <a:t>K</a:t>
            </a:r>
            <a:r>
              <a:rPr lang="en-US" sz="2000" b="1" baseline="30000" dirty="0" smtClean="0">
                <a:latin typeface="Times New Roman" pitchFamily="18" charset="0"/>
                <a:cs typeface="Times New Roman" pitchFamily="18" charset="0"/>
              </a:rPr>
              <a:t>*</a:t>
            </a:r>
            <a:r>
              <a:rPr lang="ar-SA" sz="2000" b="1" dirty="0" smtClean="0">
                <a:latin typeface="Times New Roman" pitchFamily="18" charset="0"/>
                <a:cs typeface="Times New Roman" pitchFamily="18" charset="0"/>
              </a:rPr>
              <a:t> في معادلة التكاليف الأصلية نحصل على دالة التكاليف المطلوبة:</a:t>
            </a:r>
            <a:r>
              <a:rPr lang="ar-YE" sz="2000" b="1" dirty="0" smtClean="0">
                <a:latin typeface="Times New Roman" pitchFamily="18" charset="0"/>
                <a:cs typeface="Times New Roman" pitchFamily="18" charset="0"/>
              </a:rPr>
              <a:t>   </a:t>
            </a:r>
          </a:p>
          <a:p>
            <a:pPr algn="justLow">
              <a:buNone/>
              <a:defRPr/>
            </a:pPr>
            <a:endParaRPr lang="ar-YE" sz="2000" b="1" dirty="0" smtClean="0">
              <a:latin typeface="Times New Roman" pitchFamily="18" charset="0"/>
              <a:cs typeface="Times New Roman" pitchFamily="18" charset="0"/>
            </a:endParaRPr>
          </a:p>
          <a:p>
            <a:pPr algn="justLow">
              <a:buNone/>
              <a:defRPr/>
            </a:pPr>
            <a:endParaRPr lang="ar-YE" sz="2000" b="1" dirty="0" smtClean="0">
              <a:latin typeface="Times New Roman" pitchFamily="18" charset="0"/>
              <a:cs typeface="Times New Roman" pitchFamily="18" charset="0"/>
            </a:endParaRPr>
          </a:p>
          <a:p>
            <a:pPr algn="justLow">
              <a:buNone/>
              <a:defRPr/>
            </a:pPr>
            <a:endParaRPr lang="en-US" sz="2000" b="1" dirty="0" smtClean="0">
              <a:latin typeface="Times New Roman" pitchFamily="18" charset="0"/>
              <a:cs typeface="Times New Roman" pitchFamily="18" charset="0"/>
            </a:endParaRPr>
          </a:p>
          <a:p>
            <a:pPr algn="justLow">
              <a:buNone/>
              <a:defRPr/>
            </a:pPr>
            <a:r>
              <a:rPr lang="ar-SA" sz="2000" b="1" dirty="0" smtClean="0">
                <a:latin typeface="Times New Roman" pitchFamily="18" charset="0"/>
                <a:cs typeface="Times New Roman" pitchFamily="18" charset="0"/>
              </a:rPr>
              <a:t>ويتضح من هذه المعادلة أن التكاليف دالة لكل من الناتج </a:t>
            </a:r>
            <a:r>
              <a:rPr lang="en-US" sz="2000" b="1" i="1" dirty="0" smtClean="0">
                <a:latin typeface="Times New Roman" pitchFamily="18" charset="0"/>
                <a:cs typeface="Times New Roman" pitchFamily="18" charset="0"/>
              </a:rPr>
              <a:t>Y</a:t>
            </a:r>
            <a:r>
              <a:rPr lang="ar-SA" sz="2000" b="1" dirty="0" smtClean="0">
                <a:latin typeface="Times New Roman" pitchFamily="18" charset="0"/>
                <a:cs typeface="Times New Roman" pitchFamily="18" charset="0"/>
              </a:rPr>
              <a:t> و أسعار الموارد </a:t>
            </a:r>
            <a:r>
              <a:rPr lang="en-US" sz="2000" b="1" i="1" dirty="0" smtClean="0">
                <a:latin typeface="Times New Roman" pitchFamily="18" charset="0"/>
                <a:cs typeface="Times New Roman" pitchFamily="18" charset="0"/>
              </a:rPr>
              <a:t>r,w </a:t>
            </a:r>
            <a:r>
              <a:rPr lang="ar-SA" sz="2000" b="1" dirty="0" smtClean="0">
                <a:latin typeface="Times New Roman" pitchFamily="18" charset="0"/>
                <a:cs typeface="Times New Roman" pitchFamily="18" charset="0"/>
              </a:rPr>
              <a:t>بالإضافة إلى معاملات دالة كوب دوجلاس </a:t>
            </a:r>
            <a:r>
              <a:rPr lang="en-US" sz="2000" b="1" i="1" dirty="0" smtClean="0">
                <a:latin typeface="Times New Roman" pitchFamily="18" charset="0"/>
                <a:cs typeface="Times New Roman" pitchFamily="18" charset="0"/>
              </a:rPr>
              <a:t>A</a:t>
            </a:r>
            <a:r>
              <a:rPr lang="en-US" sz="2000" b="1" dirty="0" smtClean="0">
                <a:latin typeface="Times New Roman" pitchFamily="18" charset="0"/>
                <a:cs typeface="Times New Roman" pitchFamily="18" charset="0"/>
              </a:rPr>
              <a:t>,</a:t>
            </a:r>
            <a:r>
              <a:rPr lang="en-US" sz="2000" b="1" i="1" dirty="0" smtClean="0">
                <a:latin typeface="Times New Roman" pitchFamily="18" charset="0"/>
                <a:cs typeface="Times New Roman" pitchFamily="18" charset="0"/>
              </a:rPr>
              <a:t>α</a:t>
            </a:r>
            <a:r>
              <a:rPr lang="en-US" sz="2000" b="1" dirty="0" smtClean="0">
                <a:latin typeface="Times New Roman" pitchFamily="18" charset="0"/>
                <a:cs typeface="Times New Roman" pitchFamily="18" charset="0"/>
              </a:rPr>
              <a:t>,</a:t>
            </a:r>
            <a:r>
              <a:rPr lang="en-US" sz="2000" b="1" i="1" dirty="0" smtClean="0">
                <a:latin typeface="Times New Roman" pitchFamily="18" charset="0"/>
                <a:cs typeface="Times New Roman" pitchFamily="18" charset="0"/>
              </a:rPr>
              <a:t>β</a:t>
            </a:r>
            <a:r>
              <a:rPr lang="ar-SA" sz="2000" b="1" dirty="0" smtClean="0">
                <a:latin typeface="Times New Roman" pitchFamily="18" charset="0"/>
                <a:cs typeface="Times New Roman" pitchFamily="18" charset="0"/>
              </a:rPr>
              <a:t>.</a:t>
            </a:r>
            <a:endParaRPr lang="en-US" sz="2000" b="1" dirty="0" smtClean="0">
              <a:latin typeface="Times New Roman" pitchFamily="18" charset="0"/>
              <a:cs typeface="Times New Roman" pitchFamily="18" charset="0"/>
            </a:endParaRPr>
          </a:p>
          <a:p>
            <a:pPr>
              <a:buNone/>
              <a:defRPr/>
            </a:pPr>
            <a:r>
              <a:rPr lang="ar-SA" sz="2400" b="1" dirty="0" smtClean="0"/>
              <a:t> </a:t>
            </a:r>
            <a:endParaRPr lang="en-US" sz="2400" b="1" dirty="0" smtClean="0"/>
          </a:p>
          <a:p>
            <a:pPr eaLnBrk="1" hangingPunct="1">
              <a:lnSpc>
                <a:spcPct val="140000"/>
              </a:lnSpc>
              <a:spcBef>
                <a:spcPts val="1200"/>
              </a:spcBef>
              <a:buFontTx/>
              <a:buNone/>
              <a:defRPr/>
            </a:pPr>
            <a:endParaRPr lang="ar-SA" sz="2400" b="1" dirty="0" smtClean="0">
              <a:solidFill>
                <a:srgbClr val="0000CC"/>
              </a:solidFill>
            </a:endParaRPr>
          </a:p>
        </p:txBody>
      </p:sp>
      <p:sp>
        <p:nvSpPr>
          <p:cNvPr id="17414" name="عنصر نائب لرقم الشريحة 5"/>
          <p:cNvSpPr>
            <a:spLocks noGrp="1"/>
          </p:cNvSpPr>
          <p:nvPr>
            <p:ph type="sldNum" sz="quarter" idx="12"/>
          </p:nvPr>
        </p:nvSpPr>
        <p:spPr>
          <a:noFill/>
        </p:spPr>
        <p:txBody>
          <a:bodyPr lIns="55479" tIns="27740" rIns="55479" bIns="27740"/>
          <a:lstStyle/>
          <a:p>
            <a:pPr defTabSz="555625"/>
            <a:fld id="{933EF14F-A05A-4758-B0D6-99181DE284DC}" type="slidenum">
              <a:rPr lang="ar-SA" smtClean="0">
                <a:latin typeface="Arial" pitchFamily="34" charset="0"/>
                <a:cs typeface="Arial" pitchFamily="34" charset="0"/>
              </a:rPr>
              <a:pPr defTabSz="555625"/>
              <a:t>19</a:t>
            </a:fld>
            <a:endParaRPr lang="en-US" dirty="0" smtClean="0">
              <a:latin typeface="Arial" pitchFamily="34" charset="0"/>
              <a:cs typeface="Arial" pitchFamily="34" charset="0"/>
            </a:endParaRPr>
          </a:p>
        </p:txBody>
      </p:sp>
      <p:graphicFrame>
        <p:nvGraphicFramePr>
          <p:cNvPr id="17410" name="Object 8" descr="Stationery"/>
          <p:cNvGraphicFramePr>
            <a:graphicFrameLocks noChangeAspect="1"/>
          </p:cNvGraphicFramePr>
          <p:nvPr/>
        </p:nvGraphicFramePr>
        <p:xfrm>
          <a:off x="952472" y="956451"/>
          <a:ext cx="2071670" cy="906493"/>
        </p:xfrm>
        <a:graphic>
          <a:graphicData uri="http://schemas.openxmlformats.org/presentationml/2006/ole">
            <mc:AlternateContent xmlns:mc="http://schemas.openxmlformats.org/markup-compatibility/2006">
              <mc:Choice xmlns:v="urn:schemas-microsoft-com:vml" Requires="v">
                <p:oleObj spid="_x0000_s17422" name="Equation" r:id="rId4" imgW="1574640" imgH="609480" progId="Equation.3">
                  <p:embed/>
                </p:oleObj>
              </mc:Choice>
              <mc:Fallback>
                <p:oleObj name="Equation" r:id="rId4" imgW="1574640" imgH="60948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472" y="956451"/>
                        <a:ext cx="2071670" cy="906493"/>
                      </a:xfrm>
                      <a:prstGeom prst="rect">
                        <a:avLst/>
                      </a:prstGeom>
                      <a:noFill/>
                      <a:ln>
                        <a:noFill/>
                      </a:ln>
                      <a:effectLst/>
                      <a:extLst>
                        <a:ext uri="{909E8E84-426E-40DD-AFC4-6F175D3DCCD1}">
                          <a14:hiddenFill xmlns:a14="http://schemas.microsoft.com/office/drawing/2010/main">
                            <a:solidFill>
                              <a:schemeClr val="accent1">
                                <a:alpha val="89999"/>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1" name="Object 9" descr="White marble"/>
          <p:cNvGraphicFramePr>
            <a:graphicFrameLocks noChangeAspect="1"/>
          </p:cNvGraphicFramePr>
          <p:nvPr/>
        </p:nvGraphicFramePr>
        <p:xfrm>
          <a:off x="5667380" y="1956583"/>
          <a:ext cx="857256" cy="476253"/>
        </p:xfrm>
        <a:graphic>
          <a:graphicData uri="http://schemas.openxmlformats.org/presentationml/2006/ole">
            <mc:AlternateContent xmlns:mc="http://schemas.openxmlformats.org/markup-compatibility/2006">
              <mc:Choice xmlns:v="urn:schemas-microsoft-com:vml" Requires="v">
                <p:oleObj spid="_x0000_s17423" name="Equation" r:id="rId6" imgW="1091880" imgH="457200" progId="Equation.3">
                  <p:embed/>
                </p:oleObj>
              </mc:Choice>
              <mc:Fallback>
                <p:oleObj name="Equation" r:id="rId6" imgW="1091880" imgH="45720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67380" y="1956583"/>
                        <a:ext cx="857256" cy="476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10" descr="Canvas"/>
          <p:cNvGraphicFramePr>
            <a:graphicFrameLocks noChangeAspect="1"/>
          </p:cNvGraphicFramePr>
          <p:nvPr/>
        </p:nvGraphicFramePr>
        <p:xfrm>
          <a:off x="1595414" y="2456649"/>
          <a:ext cx="3286148" cy="783071"/>
        </p:xfrm>
        <a:graphic>
          <a:graphicData uri="http://schemas.openxmlformats.org/presentationml/2006/ole">
            <mc:AlternateContent xmlns:mc="http://schemas.openxmlformats.org/markup-compatibility/2006">
              <mc:Choice xmlns:v="urn:schemas-microsoft-com:vml" Requires="v">
                <p:oleObj spid="_x0000_s17424" name="Equation" r:id="rId8" imgW="2145960" imgH="533160" progId="Equation.3">
                  <p:embed/>
                </p:oleObj>
              </mc:Choice>
              <mc:Fallback>
                <p:oleObj name="Equation" r:id="rId8" imgW="2145960" imgH="53316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95414" y="2456649"/>
                        <a:ext cx="3286148" cy="783071"/>
                      </a:xfrm>
                      <a:prstGeom prst="rect">
                        <a:avLst/>
                      </a:prstGeom>
                      <a:noFill/>
                      <a:ln w="9525">
                        <a:solidFill>
                          <a:srgbClr val="CCF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11" descr="Papyrus"/>
          <p:cNvGraphicFramePr>
            <a:graphicFrameLocks noChangeAspect="1"/>
          </p:cNvGraphicFramePr>
          <p:nvPr/>
        </p:nvGraphicFramePr>
        <p:xfrm>
          <a:off x="1595416" y="3956846"/>
          <a:ext cx="4770778" cy="914301"/>
        </p:xfrm>
        <a:graphic>
          <a:graphicData uri="http://schemas.openxmlformats.org/presentationml/2006/ole">
            <mc:AlternateContent xmlns:mc="http://schemas.openxmlformats.org/markup-compatibility/2006">
              <mc:Choice xmlns:v="urn:schemas-microsoft-com:vml" Requires="v">
                <p:oleObj spid="_x0000_s17425" name="معادلة" r:id="rId10" imgW="3454200" imgH="507960" progId="Equation.3">
                  <p:embed/>
                </p:oleObj>
              </mc:Choice>
              <mc:Fallback>
                <p:oleObj name="معادلة" r:id="rId10" imgW="3454200" imgH="507960"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95416" y="3956846"/>
                        <a:ext cx="4770778" cy="914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238092" y="1456517"/>
            <a:ext cx="9501254" cy="5214974"/>
          </a:xfrm>
          <a:solidFill>
            <a:srgbClr val="FFC000"/>
          </a:solidFill>
        </p:spPr>
        <p:txBody>
          <a:bodyPr lIns="55479" tIns="27740" rIns="55479" bIns="27740">
            <a:normAutofit fontScale="25000" lnSpcReduction="20000"/>
          </a:bodyPr>
          <a:lstStyle/>
          <a:p>
            <a:pPr>
              <a:lnSpc>
                <a:spcPct val="220000"/>
              </a:lnSpc>
              <a:buNone/>
            </a:pPr>
            <a:r>
              <a:rPr lang="ar-SA" sz="7200" b="1" dirty="0" smtClean="0">
                <a:solidFill>
                  <a:schemeClr val="tx1">
                    <a:lumMod val="85000"/>
                    <a:lumOff val="15000"/>
                  </a:schemeClr>
                </a:solidFill>
                <a:latin typeface="Times New Roman" pitchFamily="18" charset="0"/>
                <a:cs typeface="Times New Roman" pitchFamily="18" charset="0"/>
              </a:rPr>
              <a:t>يمكن أن نخلص مما سبق إلى أن هناك ثلاثة قوانين أساسية تحكم العملية الإنتاجية وهي</a:t>
            </a:r>
            <a:r>
              <a:rPr lang="ar-SA" sz="7200" b="1" i="1" dirty="0" smtClean="0">
                <a:solidFill>
                  <a:schemeClr val="tx1">
                    <a:lumMod val="85000"/>
                    <a:lumOff val="15000"/>
                  </a:schemeClr>
                </a:solidFill>
                <a:latin typeface="Times New Roman" pitchFamily="18" charset="0"/>
                <a:cs typeface="Times New Roman" pitchFamily="18" charset="0"/>
              </a:rPr>
              <a:t>:</a:t>
            </a:r>
            <a:endParaRPr lang="en-US" sz="7200" b="1" dirty="0" smtClean="0">
              <a:solidFill>
                <a:schemeClr val="tx1">
                  <a:lumMod val="85000"/>
                  <a:lumOff val="15000"/>
                </a:schemeClr>
              </a:solidFill>
              <a:latin typeface="Times New Roman" pitchFamily="18" charset="0"/>
              <a:cs typeface="Times New Roman" pitchFamily="18" charset="0"/>
            </a:endParaRPr>
          </a:p>
          <a:p>
            <a:pPr algn="justLow">
              <a:lnSpc>
                <a:spcPct val="220000"/>
              </a:lnSpc>
              <a:buNone/>
            </a:pPr>
            <a:r>
              <a:rPr lang="ar-SA" sz="5600" b="1" dirty="0" smtClean="0">
                <a:solidFill>
                  <a:schemeClr val="tx1">
                    <a:lumMod val="85000"/>
                    <a:lumOff val="15000"/>
                  </a:schemeClr>
                </a:solidFill>
                <a:latin typeface="Times New Roman" pitchFamily="18" charset="0"/>
                <a:cs typeface="Times New Roman" pitchFamily="18" charset="0"/>
              </a:rPr>
              <a:t>1</a:t>
            </a:r>
            <a:r>
              <a:rPr lang="ar-SA" sz="6400" b="1" dirty="0" smtClean="0">
                <a:solidFill>
                  <a:schemeClr val="tx1">
                    <a:lumMod val="85000"/>
                    <a:lumOff val="15000"/>
                  </a:schemeClr>
                </a:solidFill>
                <a:latin typeface="Times New Roman" pitchFamily="18" charset="0"/>
                <a:cs typeface="Times New Roman" pitchFamily="18" charset="0"/>
              </a:rPr>
              <a:t>-وجود علاقة طردية بين حجم الإنتاج </a:t>
            </a:r>
            <a:r>
              <a:rPr lang="en-US" sz="6400" b="1" dirty="0" smtClean="0">
                <a:solidFill>
                  <a:schemeClr val="tx1">
                    <a:lumMod val="85000"/>
                    <a:lumOff val="15000"/>
                  </a:schemeClr>
                </a:solidFill>
                <a:latin typeface="Times New Roman" pitchFamily="18" charset="0"/>
                <a:cs typeface="Times New Roman" pitchFamily="18" charset="0"/>
              </a:rPr>
              <a:t>(</a:t>
            </a:r>
            <a:r>
              <a:rPr lang="en-US" sz="6400" b="1" i="1" dirty="0" smtClean="0">
                <a:solidFill>
                  <a:schemeClr val="tx1">
                    <a:lumMod val="85000"/>
                    <a:lumOff val="15000"/>
                  </a:schemeClr>
                </a:solidFill>
                <a:latin typeface="Times New Roman" pitchFamily="18" charset="0"/>
                <a:cs typeface="Times New Roman" pitchFamily="18" charset="0"/>
              </a:rPr>
              <a:t>y</a:t>
            </a:r>
            <a:r>
              <a:rPr lang="en-US" sz="6400" b="1" dirty="0" smtClean="0">
                <a:solidFill>
                  <a:schemeClr val="tx1">
                    <a:lumMod val="85000"/>
                    <a:lumOff val="15000"/>
                  </a:schemeClr>
                </a:solidFill>
                <a:latin typeface="Times New Roman" pitchFamily="18" charset="0"/>
                <a:cs typeface="Times New Roman" pitchFamily="18" charset="0"/>
              </a:rPr>
              <a:t>)</a:t>
            </a:r>
            <a:r>
              <a:rPr lang="ar-SA" sz="6400" b="1" dirty="0" smtClean="0">
                <a:solidFill>
                  <a:schemeClr val="tx1">
                    <a:lumMod val="85000"/>
                    <a:lumOff val="15000"/>
                  </a:schemeClr>
                </a:solidFill>
                <a:latin typeface="Times New Roman" pitchFamily="18" charset="0"/>
                <a:cs typeface="Times New Roman" pitchFamily="18" charset="0"/>
              </a:rPr>
              <a:t> والمستخدم من عوامل الإنتاج</a:t>
            </a:r>
            <a:r>
              <a:rPr lang="en-US" sz="6400" b="1" dirty="0" smtClean="0">
                <a:solidFill>
                  <a:schemeClr val="tx1">
                    <a:lumMod val="85000"/>
                    <a:lumOff val="15000"/>
                  </a:schemeClr>
                </a:solidFill>
                <a:latin typeface="Times New Roman" pitchFamily="18" charset="0"/>
                <a:cs typeface="Times New Roman" pitchFamily="18" charset="0"/>
              </a:rPr>
              <a:t>(</a:t>
            </a:r>
            <a:r>
              <a:rPr lang="en-US" sz="6400" b="1" i="1" dirty="0" smtClean="0">
                <a:solidFill>
                  <a:schemeClr val="tx1">
                    <a:lumMod val="85000"/>
                    <a:lumOff val="15000"/>
                  </a:schemeClr>
                </a:solidFill>
                <a:latin typeface="Times New Roman" pitchFamily="18" charset="0"/>
                <a:cs typeface="Times New Roman" pitchFamily="18" charset="0"/>
              </a:rPr>
              <a:t>x’s</a:t>
            </a:r>
            <a:r>
              <a:rPr lang="en-US" sz="6400" b="1" dirty="0" smtClean="0">
                <a:solidFill>
                  <a:schemeClr val="tx1">
                    <a:lumMod val="85000"/>
                    <a:lumOff val="15000"/>
                  </a:schemeClr>
                </a:solidFill>
                <a:latin typeface="Times New Roman" pitchFamily="18" charset="0"/>
                <a:cs typeface="Times New Roman" pitchFamily="18" charset="0"/>
              </a:rPr>
              <a:t>)</a:t>
            </a:r>
            <a:r>
              <a:rPr lang="ar-SA" sz="6400" b="1" dirty="0" smtClean="0">
                <a:solidFill>
                  <a:schemeClr val="tx1">
                    <a:lumMod val="85000"/>
                    <a:lumOff val="15000"/>
                  </a:schemeClr>
                </a:solidFill>
                <a:latin typeface="Times New Roman" pitchFamily="18" charset="0"/>
                <a:cs typeface="Times New Roman" pitchFamily="18" charset="0"/>
              </a:rPr>
              <a:t>.</a:t>
            </a:r>
            <a:endParaRPr lang="en-US" sz="6400" b="1" dirty="0" smtClean="0">
              <a:solidFill>
                <a:schemeClr val="tx1">
                  <a:lumMod val="85000"/>
                  <a:lumOff val="15000"/>
                </a:schemeClr>
              </a:solidFill>
              <a:latin typeface="Times New Roman" pitchFamily="18" charset="0"/>
              <a:cs typeface="Times New Roman" pitchFamily="18" charset="0"/>
            </a:endParaRPr>
          </a:p>
          <a:p>
            <a:pPr algn="justLow">
              <a:lnSpc>
                <a:spcPct val="220000"/>
              </a:lnSpc>
              <a:buNone/>
            </a:pPr>
            <a:r>
              <a:rPr lang="ar-SA" sz="6400" b="1" dirty="0" smtClean="0">
                <a:solidFill>
                  <a:schemeClr val="tx1">
                    <a:lumMod val="85000"/>
                    <a:lumOff val="15000"/>
                  </a:schemeClr>
                </a:solidFill>
                <a:latin typeface="Times New Roman" pitchFamily="18" charset="0"/>
                <a:cs typeface="Times New Roman" pitchFamily="18" charset="0"/>
              </a:rPr>
              <a:t>2-قانون تناقص الغلة </a:t>
            </a:r>
            <a:r>
              <a:rPr lang="en-US" sz="6400" b="1" i="1" dirty="0" smtClean="0">
                <a:solidFill>
                  <a:schemeClr val="tx1">
                    <a:lumMod val="85000"/>
                    <a:lumOff val="15000"/>
                  </a:schemeClr>
                </a:solidFill>
                <a:latin typeface="Times New Roman" pitchFamily="18" charset="0"/>
                <a:cs typeface="Times New Roman" pitchFamily="18" charset="0"/>
              </a:rPr>
              <a:t>Law of Diminishing Return</a:t>
            </a:r>
            <a:r>
              <a:rPr lang="ar-SA" sz="6400" b="1" dirty="0" smtClean="0">
                <a:solidFill>
                  <a:schemeClr val="tx1">
                    <a:lumMod val="85000"/>
                    <a:lumOff val="15000"/>
                  </a:schemeClr>
                </a:solidFill>
                <a:latin typeface="Times New Roman" pitchFamily="18" charset="0"/>
                <a:cs typeface="Times New Roman" pitchFamily="18" charset="0"/>
              </a:rPr>
              <a:t>: حيث تتناقص الإنتاجية الحدية لعوامل الإنتاج عند زيادتها.</a:t>
            </a:r>
            <a:r>
              <a:rPr lang="en-US" sz="6400" b="1" dirty="0" smtClean="0">
                <a:solidFill>
                  <a:schemeClr val="tx1">
                    <a:lumMod val="85000"/>
                    <a:lumOff val="15000"/>
                  </a:schemeClr>
                </a:solidFill>
                <a:latin typeface="Times New Roman" pitchFamily="18" charset="0"/>
                <a:cs typeface="Times New Roman" pitchFamily="18" charset="0"/>
              </a:rPr>
              <a:t> </a:t>
            </a:r>
          </a:p>
          <a:p>
            <a:pPr algn="justLow">
              <a:lnSpc>
                <a:spcPct val="220000"/>
              </a:lnSpc>
              <a:buNone/>
            </a:pPr>
            <a:r>
              <a:rPr lang="ar-SA" sz="6400" b="1" dirty="0" smtClean="0">
                <a:solidFill>
                  <a:schemeClr val="tx1">
                    <a:lumMod val="85000"/>
                    <a:lumOff val="15000"/>
                  </a:schemeClr>
                </a:solidFill>
                <a:latin typeface="Times New Roman" pitchFamily="18" charset="0"/>
                <a:cs typeface="Times New Roman" pitchFamily="18" charset="0"/>
              </a:rPr>
              <a:t>3-قانون عائد السعة: فيمكن لعائد السعة أن يكون ثابتا ، أو متناقصا، أو متزايدا.</a:t>
            </a:r>
          </a:p>
          <a:p>
            <a:pPr marL="0" algn="justLow">
              <a:lnSpc>
                <a:spcPct val="220000"/>
              </a:lnSpc>
              <a:buNone/>
            </a:pPr>
            <a:r>
              <a:rPr lang="ar-SA" sz="6400" b="1" dirty="0" smtClean="0">
                <a:solidFill>
                  <a:schemeClr val="tx1">
                    <a:lumMod val="85000"/>
                    <a:lumOff val="15000"/>
                  </a:schemeClr>
                </a:solidFill>
                <a:latin typeface="Times New Roman" pitchFamily="18" charset="0"/>
                <a:cs typeface="Times New Roman" pitchFamily="18" charset="0"/>
              </a:rPr>
              <a:t>ولقد أكتشف الاقتصاديان </a:t>
            </a:r>
            <a:r>
              <a:rPr lang="en-US" sz="6400" b="1" i="1" dirty="0" smtClean="0">
                <a:solidFill>
                  <a:schemeClr val="tx1">
                    <a:lumMod val="85000"/>
                    <a:lumOff val="15000"/>
                  </a:schemeClr>
                </a:solidFill>
                <a:latin typeface="Times New Roman" pitchFamily="18" charset="0"/>
                <a:cs typeface="Times New Roman" pitchFamily="18" charset="0"/>
              </a:rPr>
              <a:t>Paul Douglas,C.W Cobb</a:t>
            </a:r>
            <a:r>
              <a:rPr lang="ar-SA" sz="6400" b="1" dirty="0" smtClean="0">
                <a:solidFill>
                  <a:schemeClr val="tx1">
                    <a:lumMod val="85000"/>
                    <a:lumOff val="15000"/>
                  </a:schemeClr>
                </a:solidFill>
                <a:latin typeface="Times New Roman" pitchFamily="18" charset="0"/>
                <a:cs typeface="Times New Roman" pitchFamily="18" charset="0"/>
              </a:rPr>
              <a:t> باستخدام بيانات عن علاقات واقعية للإنتاج على مدى أربعة وعشرين عاماً دالة من أكبر مميزاتها طواعيتها لتطبيق القوانين الثلاثة السابق الإشارة إليها. وقد ارتبطت هذه الدالة باسميهما عام 1927م ويمكن كتابتها كما أتت في دراستهما رياضياً كما يلي:</a:t>
            </a:r>
            <a:endParaRPr lang="en-US" sz="6400" b="1" dirty="0" smtClean="0">
              <a:solidFill>
                <a:schemeClr val="tx1">
                  <a:lumMod val="85000"/>
                  <a:lumOff val="15000"/>
                </a:schemeClr>
              </a:solidFill>
              <a:latin typeface="Times New Roman" pitchFamily="18" charset="0"/>
              <a:cs typeface="Times New Roman" pitchFamily="18" charset="0"/>
            </a:endParaRPr>
          </a:p>
          <a:p>
            <a:pPr algn="justLow">
              <a:lnSpc>
                <a:spcPct val="220000"/>
              </a:lnSpc>
              <a:buNone/>
            </a:pPr>
            <a:r>
              <a:rPr lang="ar-SA" sz="5600" b="1" dirty="0" smtClean="0">
                <a:solidFill>
                  <a:schemeClr val="tx1">
                    <a:lumMod val="85000"/>
                    <a:lumOff val="15000"/>
                  </a:schemeClr>
                </a:solidFill>
                <a:latin typeface="Times New Roman" pitchFamily="18" charset="0"/>
                <a:cs typeface="Times New Roman" pitchFamily="18" charset="0"/>
              </a:rPr>
              <a:t>	</a:t>
            </a:r>
            <a:r>
              <a:rPr lang="en-US" sz="5600" b="1" dirty="0" smtClean="0">
                <a:solidFill>
                  <a:schemeClr val="tx1">
                    <a:lumMod val="85000"/>
                    <a:lumOff val="15000"/>
                  </a:schemeClr>
                </a:solidFill>
                <a:latin typeface="Times New Roman" pitchFamily="18" charset="0"/>
                <a:cs typeface="Times New Roman" pitchFamily="18" charset="0"/>
              </a:rPr>
              <a:t>                                                                             </a:t>
            </a:r>
          </a:p>
          <a:p>
            <a:pPr algn="justLow">
              <a:lnSpc>
                <a:spcPct val="220000"/>
              </a:lnSpc>
              <a:buNone/>
            </a:pPr>
            <a:r>
              <a:rPr lang="ar-SA" sz="5600" b="1" dirty="0" smtClean="0">
                <a:solidFill>
                  <a:schemeClr val="tx1">
                    <a:lumMod val="85000"/>
                    <a:lumOff val="15000"/>
                  </a:schemeClr>
                </a:solidFill>
                <a:latin typeface="Times New Roman" pitchFamily="18" charset="0"/>
                <a:cs typeface="Times New Roman" pitchFamily="18" charset="0"/>
              </a:rPr>
              <a:t>حيث:</a:t>
            </a:r>
            <a:endParaRPr lang="en-US" sz="5600" b="1" dirty="0" smtClean="0">
              <a:solidFill>
                <a:schemeClr val="tx1">
                  <a:lumMod val="85000"/>
                  <a:lumOff val="15000"/>
                </a:schemeClr>
              </a:solidFill>
              <a:latin typeface="Times New Roman" pitchFamily="18" charset="0"/>
              <a:cs typeface="Times New Roman" pitchFamily="18" charset="0"/>
            </a:endParaRPr>
          </a:p>
          <a:p>
            <a:pPr algn="justLow">
              <a:lnSpc>
                <a:spcPct val="220000"/>
              </a:lnSpc>
              <a:buNone/>
            </a:pPr>
            <a:r>
              <a:rPr lang="en-US" sz="5600" b="1" i="1" dirty="0" smtClean="0">
                <a:solidFill>
                  <a:schemeClr val="tx1">
                    <a:lumMod val="85000"/>
                    <a:lumOff val="15000"/>
                  </a:schemeClr>
                </a:solidFill>
                <a:latin typeface="Times New Roman" pitchFamily="18" charset="0"/>
                <a:cs typeface="Times New Roman" pitchFamily="18" charset="0"/>
              </a:rPr>
              <a:t>Y</a:t>
            </a:r>
            <a:r>
              <a:rPr lang="ar-SA" sz="5600" b="1" dirty="0" smtClean="0">
                <a:solidFill>
                  <a:schemeClr val="tx1">
                    <a:lumMod val="85000"/>
                    <a:lumOff val="15000"/>
                  </a:schemeClr>
                </a:solidFill>
                <a:latin typeface="Times New Roman" pitchFamily="18" charset="0"/>
                <a:cs typeface="Times New Roman" pitchFamily="18" charset="0"/>
              </a:rPr>
              <a:t>= الناتج،     </a:t>
            </a:r>
            <a:r>
              <a:rPr lang="en-US" sz="5600" b="1" i="1" dirty="0" smtClean="0">
                <a:solidFill>
                  <a:schemeClr val="tx1">
                    <a:lumMod val="85000"/>
                    <a:lumOff val="15000"/>
                  </a:schemeClr>
                </a:solidFill>
                <a:latin typeface="Times New Roman" pitchFamily="18" charset="0"/>
                <a:cs typeface="Times New Roman" pitchFamily="18" charset="0"/>
              </a:rPr>
              <a:t>L</a:t>
            </a:r>
            <a:r>
              <a:rPr lang="ar-SA" sz="5600" b="1" dirty="0" smtClean="0">
                <a:solidFill>
                  <a:schemeClr val="tx1">
                    <a:lumMod val="85000"/>
                    <a:lumOff val="15000"/>
                  </a:schemeClr>
                </a:solidFill>
                <a:latin typeface="Times New Roman" pitchFamily="18" charset="0"/>
                <a:cs typeface="Times New Roman" pitchFamily="18" charset="0"/>
              </a:rPr>
              <a:t>= العمالة (رجل/سنة)،</a:t>
            </a:r>
            <a:r>
              <a:rPr lang="en-US" sz="5600" b="1" i="1" dirty="0" smtClean="0">
                <a:solidFill>
                  <a:schemeClr val="tx1">
                    <a:lumMod val="85000"/>
                    <a:lumOff val="15000"/>
                  </a:schemeClr>
                </a:solidFill>
                <a:latin typeface="Times New Roman" pitchFamily="18" charset="0"/>
                <a:cs typeface="Times New Roman" pitchFamily="18" charset="0"/>
              </a:rPr>
              <a:t>K       </a:t>
            </a:r>
            <a:r>
              <a:rPr lang="ar-SA" sz="5600" b="1" dirty="0" smtClean="0">
                <a:solidFill>
                  <a:schemeClr val="tx1">
                    <a:lumMod val="85000"/>
                    <a:lumOff val="15000"/>
                  </a:schemeClr>
                </a:solidFill>
                <a:latin typeface="Times New Roman" pitchFamily="18" charset="0"/>
                <a:cs typeface="Times New Roman" pitchFamily="18" charset="0"/>
              </a:rPr>
              <a:t>= رأس المال،     </a:t>
            </a:r>
            <a:r>
              <a:rPr lang="en-US" sz="5600" b="1" i="1" dirty="0" err="1" smtClean="0">
                <a:solidFill>
                  <a:schemeClr val="tx1">
                    <a:lumMod val="85000"/>
                    <a:lumOff val="15000"/>
                  </a:schemeClr>
                </a:solidFill>
                <a:latin typeface="Times New Roman" pitchFamily="18" charset="0"/>
                <a:cs typeface="Times New Roman" pitchFamily="18" charset="0"/>
              </a:rPr>
              <a:t>Β</a:t>
            </a:r>
            <a:r>
              <a:rPr lang="en-US" sz="5600" b="1" i="1" baseline="-25000" dirty="0" err="1" smtClean="0">
                <a:solidFill>
                  <a:schemeClr val="tx1">
                    <a:lumMod val="85000"/>
                    <a:lumOff val="15000"/>
                  </a:schemeClr>
                </a:solidFill>
                <a:latin typeface="Times New Roman" pitchFamily="18" charset="0"/>
                <a:cs typeface="Times New Roman" pitchFamily="18" charset="0"/>
              </a:rPr>
              <a:t>o</a:t>
            </a:r>
            <a:r>
              <a:rPr lang="ar-SA" sz="5600" b="1" dirty="0" smtClean="0">
                <a:solidFill>
                  <a:schemeClr val="tx1">
                    <a:lumMod val="85000"/>
                    <a:lumOff val="15000"/>
                  </a:schemeClr>
                </a:solidFill>
                <a:latin typeface="Times New Roman" pitchFamily="18" charset="0"/>
                <a:cs typeface="Times New Roman" pitchFamily="18" charset="0"/>
              </a:rPr>
              <a:t> = مقدار ثابت،            </a:t>
            </a:r>
            <a:r>
              <a:rPr lang="en-US" sz="5600" b="1" i="1" dirty="0" smtClean="0">
                <a:solidFill>
                  <a:schemeClr val="tx1">
                    <a:lumMod val="85000"/>
                    <a:lumOff val="15000"/>
                  </a:schemeClr>
                </a:solidFill>
                <a:latin typeface="Times New Roman" pitchFamily="18" charset="0"/>
                <a:cs typeface="Times New Roman" pitchFamily="18" charset="0"/>
              </a:rPr>
              <a:t>Β</a:t>
            </a:r>
            <a:r>
              <a:rPr lang="en-US" sz="5600" b="1" i="1" baseline="-25000" dirty="0" smtClean="0">
                <a:solidFill>
                  <a:schemeClr val="tx1">
                    <a:lumMod val="85000"/>
                    <a:lumOff val="15000"/>
                  </a:schemeClr>
                </a:solidFill>
                <a:latin typeface="Times New Roman" pitchFamily="18" charset="0"/>
                <a:cs typeface="Times New Roman" pitchFamily="18" charset="0"/>
              </a:rPr>
              <a:t>1</a:t>
            </a:r>
            <a:r>
              <a:rPr lang="en-US" sz="5600" b="1" i="1" dirty="0" smtClean="0">
                <a:solidFill>
                  <a:schemeClr val="tx1">
                    <a:lumMod val="85000"/>
                    <a:lumOff val="15000"/>
                  </a:schemeClr>
                </a:solidFill>
                <a:latin typeface="Times New Roman" pitchFamily="18" charset="0"/>
                <a:cs typeface="Times New Roman" pitchFamily="18" charset="0"/>
              </a:rPr>
              <a:t>,β</a:t>
            </a:r>
            <a:r>
              <a:rPr lang="en-US" sz="5600" b="1" i="1" baseline="-25000" dirty="0" smtClean="0">
                <a:solidFill>
                  <a:schemeClr val="tx1">
                    <a:lumMod val="85000"/>
                    <a:lumOff val="15000"/>
                  </a:schemeClr>
                </a:solidFill>
                <a:latin typeface="Times New Roman" pitchFamily="18" charset="0"/>
                <a:cs typeface="Times New Roman" pitchFamily="18" charset="0"/>
              </a:rPr>
              <a:t>2</a:t>
            </a:r>
            <a:r>
              <a:rPr lang="ar-SA" sz="5600" b="1" dirty="0" smtClean="0">
                <a:solidFill>
                  <a:schemeClr val="tx1">
                    <a:lumMod val="85000"/>
                    <a:lumOff val="15000"/>
                  </a:schemeClr>
                </a:solidFill>
                <a:latin typeface="Times New Roman" pitchFamily="18" charset="0"/>
                <a:cs typeface="Times New Roman" pitchFamily="18" charset="0"/>
              </a:rPr>
              <a:t>= عوامل موجبة تختلف قيمتها من دالة لأخرى.</a:t>
            </a:r>
            <a:r>
              <a:rPr lang="ar-SA" sz="4000" b="1" dirty="0" smtClean="0">
                <a:solidFill>
                  <a:schemeClr val="tx1">
                    <a:lumMod val="85000"/>
                    <a:lumOff val="15000"/>
                  </a:schemeClr>
                </a:solidFill>
                <a:latin typeface="Times New Roman" pitchFamily="18" charset="0"/>
                <a:cs typeface="Times New Roman" pitchFamily="18" charset="0"/>
              </a:rPr>
              <a:t> </a:t>
            </a:r>
            <a:endParaRPr lang="en-US" sz="1600" b="1" dirty="0" smtClean="0">
              <a:solidFill>
                <a:schemeClr val="tx1">
                  <a:lumMod val="85000"/>
                  <a:lumOff val="15000"/>
                </a:schemeClr>
              </a:solidFill>
              <a:latin typeface="Times New Roman" pitchFamily="18" charset="0"/>
              <a:cs typeface="Times New Roman" pitchFamily="18" charset="0"/>
            </a:endParaRPr>
          </a:p>
          <a:p>
            <a:pPr eaLnBrk="1" hangingPunct="1">
              <a:lnSpc>
                <a:spcPct val="220000"/>
              </a:lnSpc>
              <a:spcBef>
                <a:spcPct val="40000"/>
              </a:spcBef>
              <a:buFontTx/>
              <a:buNone/>
            </a:pPr>
            <a:endParaRPr lang="ar-SA" sz="1600" b="1" dirty="0" smtClean="0">
              <a:solidFill>
                <a:srgbClr val="0000CC"/>
              </a:solidFill>
            </a:endParaRPr>
          </a:p>
          <a:p>
            <a:pPr eaLnBrk="1" hangingPunct="1">
              <a:lnSpc>
                <a:spcPct val="220000"/>
              </a:lnSpc>
              <a:spcBef>
                <a:spcPct val="60000"/>
              </a:spcBef>
              <a:buFontTx/>
              <a:buNone/>
            </a:pPr>
            <a:endParaRPr lang="ar-SA" sz="1600" b="1" dirty="0" smtClean="0">
              <a:solidFill>
                <a:srgbClr val="0000CC"/>
              </a:solidFill>
            </a:endParaRPr>
          </a:p>
          <a:p>
            <a:pPr eaLnBrk="1" hangingPunct="1">
              <a:lnSpc>
                <a:spcPct val="220000"/>
              </a:lnSpc>
              <a:spcBef>
                <a:spcPct val="60000"/>
              </a:spcBef>
              <a:buFontTx/>
              <a:buNone/>
            </a:pPr>
            <a:r>
              <a:rPr lang="ar-SA" sz="1600" b="1" dirty="0" smtClean="0"/>
              <a:t> </a:t>
            </a:r>
            <a:endParaRPr lang="en-US" sz="1600" b="1" dirty="0" smtClean="0">
              <a:solidFill>
                <a:srgbClr val="0000CC"/>
              </a:solidFill>
            </a:endParaRPr>
          </a:p>
        </p:txBody>
      </p:sp>
      <p:sp>
        <p:nvSpPr>
          <p:cNvPr id="1027" name="عنصر نائب لرقم الشريحة 5"/>
          <p:cNvSpPr>
            <a:spLocks noGrp="1"/>
          </p:cNvSpPr>
          <p:nvPr>
            <p:ph type="sldNum" sz="quarter" idx="12"/>
          </p:nvPr>
        </p:nvSpPr>
        <p:spPr>
          <a:noFill/>
        </p:spPr>
        <p:txBody>
          <a:bodyPr lIns="55479" tIns="27740" rIns="55479" bIns="27740"/>
          <a:lstStyle/>
          <a:p>
            <a:pPr defTabSz="555625"/>
            <a:fld id="{D44E23ED-9338-4022-BE11-951D11F570C4}" type="slidenum">
              <a:rPr lang="ar-SA" smtClean="0">
                <a:latin typeface="Arial" pitchFamily="34" charset="0"/>
                <a:cs typeface="Arial" pitchFamily="34" charset="0"/>
              </a:rPr>
              <a:pPr defTabSz="555625"/>
              <a:t>2</a:t>
            </a:fld>
            <a:endParaRPr lang="en-US" smtClean="0">
              <a:latin typeface="Arial" pitchFamily="34" charset="0"/>
              <a:cs typeface="Arial" pitchFamily="34" charset="0"/>
            </a:endParaRPr>
          </a:p>
        </p:txBody>
      </p:sp>
      <p:sp>
        <p:nvSpPr>
          <p:cNvPr id="1029" name="AutoShape 5"/>
          <p:cNvSpPr>
            <a:spLocks noChangeArrowheads="1"/>
          </p:cNvSpPr>
          <p:nvPr/>
        </p:nvSpPr>
        <p:spPr bwMode="auto">
          <a:xfrm>
            <a:off x="1666852" y="742137"/>
            <a:ext cx="7643866" cy="714380"/>
          </a:xfrm>
          <a:prstGeom prst="flowChartMagneticDisk">
            <a:avLst/>
          </a:prstGeom>
          <a:solidFill>
            <a:srgbClr val="00FFFF"/>
          </a:solidFill>
          <a:ln w="28575">
            <a:noFill/>
            <a:round/>
            <a:headEnd/>
            <a:tailEnd/>
          </a:ln>
        </p:spPr>
        <p:txBody>
          <a:bodyPr wrap="none" lIns="91430" tIns="45716" rIns="91430" bIns="45716" anchor="ctr"/>
          <a:lstStyle/>
          <a:p>
            <a:r>
              <a:rPr lang="ar-SA" sz="2000" b="1" dirty="0" smtClean="0">
                <a:solidFill>
                  <a:schemeClr val="accent3">
                    <a:lumMod val="50000"/>
                  </a:schemeClr>
                </a:solidFill>
                <a:latin typeface="Times New Roman" pitchFamily="18" charset="0"/>
                <a:cs typeface="Times New Roman" pitchFamily="18" charset="0"/>
              </a:rPr>
              <a:t>دالـة إنتاج كـوب-</a:t>
            </a:r>
            <a:r>
              <a:rPr lang="en-US" sz="2000" b="1" dirty="0" smtClean="0">
                <a:solidFill>
                  <a:schemeClr val="accent3">
                    <a:lumMod val="50000"/>
                  </a:schemeClr>
                </a:solidFill>
                <a:latin typeface="Times New Roman" pitchFamily="18" charset="0"/>
                <a:cs typeface="Times New Roman" pitchFamily="18" charset="0"/>
              </a:rPr>
              <a:t> </a:t>
            </a:r>
            <a:r>
              <a:rPr lang="ar-SA" sz="2000" b="1" dirty="0" smtClean="0">
                <a:solidFill>
                  <a:schemeClr val="accent3">
                    <a:lumMod val="50000"/>
                  </a:schemeClr>
                </a:solidFill>
                <a:latin typeface="Times New Roman" pitchFamily="18" charset="0"/>
                <a:cs typeface="Times New Roman" pitchFamily="18" charset="0"/>
              </a:rPr>
              <a:t>دوجــلاس </a:t>
            </a:r>
            <a:r>
              <a:rPr lang="en-US" sz="2000" b="1" i="1" dirty="0" smtClean="0">
                <a:solidFill>
                  <a:schemeClr val="accent3">
                    <a:lumMod val="50000"/>
                  </a:schemeClr>
                </a:solidFill>
                <a:latin typeface="Times New Roman" pitchFamily="18" charset="0"/>
                <a:cs typeface="Times New Roman" pitchFamily="18" charset="0"/>
              </a:rPr>
              <a:t>Cobb-Douglas </a:t>
            </a:r>
            <a:r>
              <a:rPr lang="en-US" sz="2000" b="1" i="1" dirty="0">
                <a:solidFill>
                  <a:schemeClr val="accent3">
                    <a:lumMod val="50000"/>
                  </a:schemeClr>
                </a:solidFill>
                <a:latin typeface="Times New Roman" pitchFamily="18" charset="0"/>
                <a:cs typeface="Times New Roman" pitchFamily="18" charset="0"/>
              </a:rPr>
              <a:t>Production Function (</a:t>
            </a:r>
            <a:r>
              <a:rPr lang="en-US" sz="2000" b="1" i="1" dirty="0" smtClean="0">
                <a:solidFill>
                  <a:schemeClr val="accent3">
                    <a:lumMod val="50000"/>
                  </a:schemeClr>
                </a:solidFill>
                <a:latin typeface="Times New Roman" pitchFamily="18" charset="0"/>
                <a:cs typeface="Times New Roman" pitchFamily="18" charset="0"/>
              </a:rPr>
              <a:t>C-D)</a:t>
            </a:r>
            <a:endParaRPr lang="en-US" sz="2000" b="1" dirty="0">
              <a:solidFill>
                <a:schemeClr val="accent3">
                  <a:lumMod val="50000"/>
                </a:schemeClr>
              </a:solidFill>
              <a:latin typeface="Times New Roman" pitchFamily="18" charset="0"/>
              <a:cs typeface="Times New Roman" pitchFamily="18" charset="0"/>
            </a:endParaRPr>
          </a:p>
        </p:txBody>
      </p:sp>
      <p:graphicFrame>
        <p:nvGraphicFramePr>
          <p:cNvPr id="1026" name="Object 7" descr="Parchment"/>
          <p:cNvGraphicFramePr>
            <a:graphicFrameLocks noChangeAspect="1"/>
          </p:cNvGraphicFramePr>
          <p:nvPr/>
        </p:nvGraphicFramePr>
        <p:xfrm>
          <a:off x="2024042" y="4956979"/>
          <a:ext cx="4000528" cy="583575"/>
        </p:xfrm>
        <a:graphic>
          <a:graphicData uri="http://schemas.openxmlformats.org/presentationml/2006/ole">
            <mc:AlternateContent xmlns:mc="http://schemas.openxmlformats.org/markup-compatibility/2006">
              <mc:Choice xmlns:v="urn:schemas-microsoft-com:vml" Requires="v">
                <p:oleObj spid="_x0000_s1029" name="Equation" r:id="rId4" imgW="850680" imgH="253800" progId="Equation.3">
                  <p:embed/>
                </p:oleObj>
              </mc:Choice>
              <mc:Fallback>
                <p:oleObj name="Equation" r:id="rId4" imgW="850680" imgH="2538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24042" y="4956979"/>
                        <a:ext cx="4000528" cy="58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3"/>
          <p:cNvSpPr>
            <a:spLocks noGrp="1" noChangeArrowheads="1"/>
          </p:cNvSpPr>
          <p:nvPr>
            <p:ph idx="1"/>
          </p:nvPr>
        </p:nvSpPr>
        <p:spPr>
          <a:xfrm>
            <a:off x="238092" y="456384"/>
            <a:ext cx="9429816" cy="6215107"/>
          </a:xfrm>
          <a:solidFill>
            <a:srgbClr val="FFC000"/>
          </a:solidFill>
          <a:ln>
            <a:noFill/>
          </a:ln>
        </p:spPr>
        <p:txBody>
          <a:bodyPr lIns="55479" tIns="27740" rIns="55479" bIns="27740">
            <a:normAutofit fontScale="85000" lnSpcReduction="10000"/>
          </a:bodyPr>
          <a:lstStyle/>
          <a:p>
            <a:pPr>
              <a:buNone/>
            </a:pPr>
            <a:r>
              <a:rPr lang="en-US" sz="2400" b="1" dirty="0" smtClean="0"/>
              <a:t>     </a:t>
            </a:r>
          </a:p>
          <a:p>
            <a:endParaRPr lang="en-US" sz="2400" b="1" dirty="0" smtClean="0"/>
          </a:p>
          <a:p>
            <a:pPr>
              <a:buNone/>
            </a:pPr>
            <a:endParaRPr lang="en-US" sz="2400" dirty="0" smtClean="0"/>
          </a:p>
          <a:p>
            <a:pPr marL="0" algn="justLow">
              <a:lnSpc>
                <a:spcPct val="150000"/>
              </a:lnSpc>
              <a:buNone/>
            </a:pPr>
            <a:r>
              <a:rPr lang="ar-SA" sz="2000" b="1" dirty="0" smtClean="0">
                <a:latin typeface="Times New Roman" pitchFamily="18" charset="0"/>
                <a:cs typeface="Times New Roman" pitchFamily="18" charset="0"/>
              </a:rPr>
              <a:t>أشار أرو </a:t>
            </a:r>
            <a:r>
              <a:rPr lang="en-US" sz="2000" b="1" i="1" dirty="0" smtClean="0">
                <a:latin typeface="Times New Roman" pitchFamily="18" charset="0"/>
                <a:cs typeface="Times New Roman" pitchFamily="18" charset="0"/>
              </a:rPr>
              <a:t>Arrow</a:t>
            </a:r>
            <a:r>
              <a:rPr lang="ar-SA" sz="2000" b="1" dirty="0" smtClean="0">
                <a:latin typeface="Times New Roman" pitchFamily="18" charset="0"/>
                <a:cs typeface="Times New Roman" pitchFamily="18" charset="0"/>
              </a:rPr>
              <a:t>، تشنري </a:t>
            </a:r>
            <a:r>
              <a:rPr lang="en-US" sz="2000" b="1" i="1" dirty="0" smtClean="0">
                <a:latin typeface="Times New Roman" pitchFamily="18" charset="0"/>
                <a:cs typeface="Times New Roman" pitchFamily="18" charset="0"/>
              </a:rPr>
              <a:t>Chenery</a:t>
            </a:r>
            <a:r>
              <a:rPr lang="ar-SA" sz="2000" b="1" dirty="0" smtClean="0">
                <a:latin typeface="Times New Roman" pitchFamily="18" charset="0"/>
                <a:cs typeface="Times New Roman" pitchFamily="18" charset="0"/>
              </a:rPr>
              <a:t> ومنهاس </a:t>
            </a:r>
            <a:r>
              <a:rPr lang="en-US" sz="2000" b="1" i="1" dirty="0" smtClean="0">
                <a:latin typeface="Times New Roman" pitchFamily="18" charset="0"/>
                <a:cs typeface="Times New Roman" pitchFamily="18" charset="0"/>
              </a:rPr>
              <a:t>Minhas</a:t>
            </a:r>
            <a:r>
              <a:rPr lang="ar-SA" sz="2000" b="1" dirty="0" smtClean="0">
                <a:latin typeface="Times New Roman" pitchFamily="18" charset="0"/>
                <a:cs typeface="Times New Roman" pitchFamily="18" charset="0"/>
              </a:rPr>
              <a:t> بالإضافة لى سولو </a:t>
            </a:r>
            <a:r>
              <a:rPr lang="en-US" sz="2000" b="1" i="1" dirty="0" smtClean="0">
                <a:latin typeface="Times New Roman" pitchFamily="18" charset="0"/>
                <a:cs typeface="Times New Roman" pitchFamily="18" charset="0"/>
              </a:rPr>
              <a:t>Solw</a:t>
            </a:r>
            <a:r>
              <a:rPr lang="ar-SA" sz="2000" b="1" dirty="0" smtClean="0">
                <a:latin typeface="Times New Roman" pitchFamily="18" charset="0"/>
                <a:cs typeface="Times New Roman" pitchFamily="18" charset="0"/>
              </a:rPr>
              <a:t> سنة 1961م إلى أن معدل الإحلال الثابت بين موردي العمل ورأس المال والمساوي للوحدة في دالة كوب دوجلاس هو أخطر عيوبها وعليه ولتلافي هذا العيب تم ابتكار دالة </a:t>
            </a:r>
            <a:r>
              <a:rPr lang="en-US" sz="2000" b="1" i="1" dirty="0" smtClean="0">
                <a:latin typeface="Times New Roman" pitchFamily="18" charset="0"/>
                <a:cs typeface="Times New Roman" pitchFamily="18" charset="0"/>
              </a:rPr>
              <a:t>CES</a:t>
            </a:r>
            <a:r>
              <a:rPr lang="ar-SA" sz="2000" b="1" dirty="0" smtClean="0">
                <a:latin typeface="Times New Roman" pitchFamily="18" charset="0"/>
                <a:cs typeface="Times New Roman" pitchFamily="18" charset="0"/>
              </a:rPr>
              <a:t> التي تفترض ثبات مرونة الإحلال بين الموارد ولكن عدم مساواة تلك المرونة للوحدة، هذا وتأخذ هذه المعادلة التي يطلق عليها أحياناً دالة  </a:t>
            </a:r>
            <a:r>
              <a:rPr lang="en-US" sz="2000" b="1" i="1" dirty="0" smtClean="0">
                <a:latin typeface="Times New Roman" pitchFamily="18" charset="0"/>
                <a:cs typeface="Times New Roman" pitchFamily="18" charset="0"/>
              </a:rPr>
              <a:t>ACMS</a:t>
            </a:r>
            <a:r>
              <a:rPr lang="ar-SA" sz="2000" b="1" dirty="0" smtClean="0">
                <a:latin typeface="Times New Roman" pitchFamily="18" charset="0"/>
                <a:cs typeface="Times New Roman" pitchFamily="18" charset="0"/>
              </a:rPr>
              <a:t> نسبة إلى الحروف الأولى لمكتشفيها الشكل الرياضي التالي:</a:t>
            </a:r>
            <a:endParaRPr lang="en-US" sz="2000" b="1" dirty="0" smtClean="0">
              <a:latin typeface="Times New Roman" pitchFamily="18" charset="0"/>
              <a:cs typeface="Times New Roman" pitchFamily="18" charset="0"/>
            </a:endParaRPr>
          </a:p>
          <a:p>
            <a:pPr marL="0" algn="justLow">
              <a:lnSpc>
                <a:spcPct val="150000"/>
              </a:lnSpc>
              <a:buNone/>
            </a:pPr>
            <a:r>
              <a:rPr lang="ar-SA" sz="2000" b="1" dirty="0" smtClean="0">
                <a:latin typeface="Times New Roman" pitchFamily="18" charset="0"/>
                <a:cs typeface="Times New Roman" pitchFamily="18" charset="0"/>
              </a:rPr>
              <a:t>		</a:t>
            </a:r>
            <a:endParaRPr lang="en-US" sz="2000" b="1" dirty="0" smtClean="0">
              <a:latin typeface="Times New Roman" pitchFamily="18" charset="0"/>
              <a:cs typeface="Times New Roman" pitchFamily="18" charset="0"/>
            </a:endParaRPr>
          </a:p>
          <a:p>
            <a:pPr marL="0" algn="justLow">
              <a:lnSpc>
                <a:spcPct val="150000"/>
              </a:lnSpc>
              <a:buNone/>
            </a:pPr>
            <a:r>
              <a:rPr lang="ar-SA" sz="2000" b="1" dirty="0" smtClean="0">
                <a:latin typeface="Times New Roman" pitchFamily="18" charset="0"/>
                <a:cs typeface="Times New Roman" pitchFamily="18" charset="0"/>
              </a:rPr>
              <a:t>حيث:</a:t>
            </a:r>
            <a:endParaRPr lang="en-US" sz="2000" b="1" dirty="0" smtClean="0">
              <a:latin typeface="Times New Roman" pitchFamily="18" charset="0"/>
              <a:cs typeface="Times New Roman" pitchFamily="18" charset="0"/>
            </a:endParaRPr>
          </a:p>
          <a:p>
            <a:pPr marL="0" algn="justLow">
              <a:lnSpc>
                <a:spcPct val="150000"/>
              </a:lnSpc>
              <a:buNone/>
            </a:pPr>
            <a:r>
              <a:rPr lang="en-US" sz="2000" b="1" i="1" dirty="0" smtClean="0">
                <a:latin typeface="Times New Roman" pitchFamily="18" charset="0"/>
                <a:cs typeface="Times New Roman" pitchFamily="18" charset="0"/>
              </a:rPr>
              <a:t>Y</a:t>
            </a:r>
            <a:r>
              <a:rPr lang="ar-SA" sz="2000" b="1" dirty="0" smtClean="0">
                <a:latin typeface="Times New Roman" pitchFamily="18" charset="0"/>
                <a:cs typeface="Times New Roman" pitchFamily="18" charset="0"/>
              </a:rPr>
              <a:t>= الناتج،</a:t>
            </a:r>
            <a:endParaRPr lang="en-US" sz="2000" b="1" dirty="0" smtClean="0">
              <a:latin typeface="Times New Roman" pitchFamily="18" charset="0"/>
              <a:cs typeface="Times New Roman" pitchFamily="18" charset="0"/>
            </a:endParaRPr>
          </a:p>
          <a:p>
            <a:pPr marL="0" algn="justLow">
              <a:lnSpc>
                <a:spcPct val="150000"/>
              </a:lnSpc>
              <a:buNone/>
            </a:pPr>
            <a:r>
              <a:rPr lang="en-US" sz="2000" b="1" i="1" dirty="0" smtClean="0">
                <a:latin typeface="Times New Roman" pitchFamily="18" charset="0"/>
                <a:cs typeface="Times New Roman" pitchFamily="18" charset="0"/>
              </a:rPr>
              <a:t>A</a:t>
            </a:r>
            <a:r>
              <a:rPr lang="ar-SA" sz="2000" b="1" dirty="0" smtClean="0">
                <a:latin typeface="Times New Roman" pitchFamily="18" charset="0"/>
                <a:cs typeface="Times New Roman" pitchFamily="18" charset="0"/>
              </a:rPr>
              <a:t>= ثابت الدالة ويطلق عليه معامل الكفاءة،</a:t>
            </a:r>
            <a:endParaRPr lang="en-US" sz="2000" b="1" dirty="0" smtClean="0">
              <a:latin typeface="Times New Roman" pitchFamily="18" charset="0"/>
              <a:cs typeface="Times New Roman" pitchFamily="18" charset="0"/>
            </a:endParaRPr>
          </a:p>
          <a:p>
            <a:pPr marL="0" algn="justLow">
              <a:lnSpc>
                <a:spcPct val="150000"/>
              </a:lnSpc>
              <a:buNone/>
            </a:pPr>
            <a:r>
              <a:rPr lang="en-US" sz="2000" b="1" i="1" dirty="0" smtClean="0">
                <a:latin typeface="Times New Roman" pitchFamily="18" charset="0"/>
                <a:cs typeface="Times New Roman" pitchFamily="18" charset="0"/>
              </a:rPr>
              <a:t>δ </a:t>
            </a:r>
            <a:r>
              <a:rPr lang="ar-SA" sz="2000" b="1" dirty="0" smtClean="0">
                <a:latin typeface="Times New Roman" pitchFamily="18" charset="0"/>
                <a:cs typeface="Times New Roman" pitchFamily="18" charset="0"/>
              </a:rPr>
              <a:t>= معامل توزيع حيث يوضح مدى مساهمة كل من رأس المال والعمل في الإنتاج وعادة ما تنحصر قيمة هذا المعامل بين الوحدة والصفر (</a:t>
            </a:r>
            <a:r>
              <a:rPr lang="en-US" sz="2000" b="1" dirty="0" smtClean="0">
                <a:latin typeface="Times New Roman" pitchFamily="18" charset="0"/>
                <a:cs typeface="Times New Roman" pitchFamily="18" charset="0"/>
              </a:rPr>
              <a:t>0&lt;δ&lt;1</a:t>
            </a:r>
            <a:r>
              <a:rPr lang="ar-SA" sz="2000" b="1" dirty="0" smtClean="0">
                <a:latin typeface="Times New Roman" pitchFamily="18" charset="0"/>
                <a:cs typeface="Times New Roman" pitchFamily="18" charset="0"/>
              </a:rPr>
              <a:t>).</a:t>
            </a:r>
            <a:endParaRPr lang="en-US" sz="2000" b="1" dirty="0" smtClean="0">
              <a:latin typeface="Times New Roman" pitchFamily="18" charset="0"/>
              <a:cs typeface="Times New Roman" pitchFamily="18" charset="0"/>
            </a:endParaRPr>
          </a:p>
          <a:p>
            <a:pPr marL="0" algn="justLow">
              <a:lnSpc>
                <a:spcPct val="150000"/>
              </a:lnSpc>
              <a:buNone/>
            </a:pPr>
            <a:r>
              <a:rPr lang="en-US" sz="2000" b="1" i="1" dirty="0" smtClean="0">
                <a:latin typeface="Times New Roman" pitchFamily="18" charset="0"/>
                <a:cs typeface="Times New Roman" pitchFamily="18" charset="0"/>
                <a:sym typeface="Symbol" pitchFamily="18" charset="2"/>
              </a:rPr>
              <a:t></a:t>
            </a:r>
            <a:r>
              <a:rPr lang="ar-SA" sz="2000" b="1" dirty="0" smtClean="0">
                <a:latin typeface="Times New Roman" pitchFamily="18" charset="0"/>
                <a:cs typeface="Times New Roman" pitchFamily="18" charset="0"/>
              </a:rPr>
              <a:t> = معامل الإحلال، يوضح مرونة الإحلال بين الموارد وعادة ما تكون قيمته أكبر من أو يساوي الوحدة (</a:t>
            </a:r>
            <a:r>
              <a:rPr lang="en-US" sz="2000" b="1" dirty="0" smtClean="0">
                <a:latin typeface="Times New Roman" pitchFamily="18" charset="0"/>
                <a:cs typeface="Times New Roman" pitchFamily="18" charset="0"/>
              </a:rPr>
              <a:t>ρ≥1</a:t>
            </a:r>
            <a:r>
              <a:rPr lang="ar-SA" sz="2000" b="1" dirty="0" smtClean="0">
                <a:latin typeface="Times New Roman" pitchFamily="18" charset="0"/>
                <a:cs typeface="Times New Roman" pitchFamily="18" charset="0"/>
              </a:rPr>
              <a:t>). </a:t>
            </a:r>
            <a:r>
              <a:rPr lang="en-US" sz="2000" b="1" i="1" dirty="0" smtClean="0">
                <a:latin typeface="Times New Roman" pitchFamily="18" charset="0"/>
                <a:cs typeface="Times New Roman" pitchFamily="18" charset="0"/>
              </a:rPr>
              <a:t>L</a:t>
            </a:r>
            <a:r>
              <a:rPr lang="en-US" sz="2000" b="1" dirty="0" smtClean="0">
                <a:latin typeface="Times New Roman" pitchFamily="18" charset="0"/>
                <a:cs typeface="Times New Roman" pitchFamily="18" charset="0"/>
              </a:rPr>
              <a:t>,</a:t>
            </a:r>
            <a:r>
              <a:rPr lang="en-US" sz="2000" b="1" i="1" dirty="0" smtClean="0">
                <a:latin typeface="Times New Roman" pitchFamily="18" charset="0"/>
                <a:cs typeface="Times New Roman" pitchFamily="18" charset="0"/>
              </a:rPr>
              <a:t>K</a:t>
            </a:r>
            <a:r>
              <a:rPr lang="ar-SA" sz="2000" b="1" dirty="0" smtClean="0">
                <a:latin typeface="Times New Roman" pitchFamily="18" charset="0"/>
                <a:cs typeface="Times New Roman" pitchFamily="18" charset="0"/>
              </a:rPr>
              <a:t>= متغير رأس المال والعمل على الترتيب.</a:t>
            </a:r>
            <a:endParaRPr lang="en-US" sz="2000" b="1" dirty="0" smtClean="0">
              <a:latin typeface="Times New Roman" pitchFamily="18" charset="0"/>
              <a:cs typeface="Times New Roman" pitchFamily="18" charset="0"/>
            </a:endParaRPr>
          </a:p>
          <a:p>
            <a:pPr marL="0" algn="justLow">
              <a:lnSpc>
                <a:spcPct val="150000"/>
              </a:lnSpc>
              <a:buNone/>
            </a:pPr>
            <a:r>
              <a:rPr lang="ar-SA" sz="2000" dirty="0" smtClean="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p:txBody>
      </p:sp>
      <p:sp>
        <p:nvSpPr>
          <p:cNvPr id="18435" name="عنصر نائب لرقم الشريحة 5"/>
          <p:cNvSpPr>
            <a:spLocks noGrp="1"/>
          </p:cNvSpPr>
          <p:nvPr>
            <p:ph type="sldNum" sz="quarter" idx="12"/>
          </p:nvPr>
        </p:nvSpPr>
        <p:spPr>
          <a:noFill/>
        </p:spPr>
        <p:txBody>
          <a:bodyPr lIns="55479" tIns="27740" rIns="55479" bIns="27740"/>
          <a:lstStyle/>
          <a:p>
            <a:pPr defTabSz="555625"/>
            <a:fld id="{B557994B-6437-44ED-9B87-0F54D66C9534}" type="slidenum">
              <a:rPr lang="ar-SA" smtClean="0">
                <a:latin typeface="Arial" pitchFamily="34" charset="0"/>
                <a:cs typeface="Arial" pitchFamily="34" charset="0"/>
              </a:rPr>
              <a:pPr defTabSz="555625"/>
              <a:t>20</a:t>
            </a:fld>
            <a:endParaRPr lang="en-US" dirty="0" smtClean="0">
              <a:latin typeface="Arial" pitchFamily="34" charset="0"/>
              <a:cs typeface="Arial" pitchFamily="34" charset="0"/>
            </a:endParaRPr>
          </a:p>
        </p:txBody>
      </p:sp>
      <p:sp>
        <p:nvSpPr>
          <p:cNvPr id="18437" name="Horizontal Scroll 7"/>
          <p:cNvSpPr>
            <a:spLocks noChangeArrowheads="1"/>
          </p:cNvSpPr>
          <p:nvPr/>
        </p:nvSpPr>
        <p:spPr bwMode="auto">
          <a:xfrm>
            <a:off x="309530" y="527823"/>
            <a:ext cx="9286875" cy="1000132"/>
          </a:xfrm>
          <a:prstGeom prst="horizontalScroll">
            <a:avLst>
              <a:gd name="adj" fmla="val 12500"/>
            </a:avLst>
          </a:prstGeom>
          <a:noFill/>
          <a:ln w="9525" algn="ctr">
            <a:noFill/>
            <a:round/>
            <a:headEnd/>
            <a:tailEnd/>
          </a:ln>
        </p:spPr>
        <p:txBody>
          <a:bodyPr/>
          <a:lstStyle/>
          <a:p>
            <a:r>
              <a:rPr lang="ar-SA" sz="2400" b="1" dirty="0" smtClean="0">
                <a:solidFill>
                  <a:schemeClr val="accent1">
                    <a:lumMod val="50000"/>
                  </a:schemeClr>
                </a:solidFill>
                <a:latin typeface="Times New Roman" pitchFamily="18" charset="0"/>
                <a:cs typeface="Times New Roman" pitchFamily="18" charset="0"/>
              </a:rPr>
              <a:t>دالـة الإنـتاج </a:t>
            </a:r>
            <a:r>
              <a:rPr lang="ar-SA" sz="2400" b="1" dirty="0">
                <a:solidFill>
                  <a:schemeClr val="accent1">
                    <a:lumMod val="50000"/>
                  </a:schemeClr>
                </a:solidFill>
                <a:latin typeface="Times New Roman" pitchFamily="18" charset="0"/>
                <a:cs typeface="Times New Roman" pitchFamily="18" charset="0"/>
              </a:rPr>
              <a:t>ذات </a:t>
            </a:r>
            <a:r>
              <a:rPr lang="ar-SA" sz="2400" b="1" dirty="0" smtClean="0">
                <a:solidFill>
                  <a:schemeClr val="accent1">
                    <a:lumMod val="50000"/>
                  </a:schemeClr>
                </a:solidFill>
                <a:latin typeface="Times New Roman" pitchFamily="18" charset="0"/>
                <a:cs typeface="Times New Roman" pitchFamily="18" charset="0"/>
              </a:rPr>
              <a:t>مـــرونة الإحـلال الـثابتة</a:t>
            </a:r>
            <a:endParaRPr lang="en-US" sz="2400" dirty="0">
              <a:solidFill>
                <a:schemeClr val="accent1">
                  <a:lumMod val="50000"/>
                </a:schemeClr>
              </a:solidFill>
              <a:latin typeface="Times New Roman" pitchFamily="18" charset="0"/>
              <a:cs typeface="Times New Roman" pitchFamily="18" charset="0"/>
            </a:endParaRPr>
          </a:p>
          <a:p>
            <a:r>
              <a:rPr lang="en-US" sz="1800" b="1" i="1" dirty="0">
                <a:solidFill>
                  <a:schemeClr val="accent1">
                    <a:lumMod val="50000"/>
                  </a:schemeClr>
                </a:solidFill>
                <a:latin typeface="Times New Roman" pitchFamily="18" charset="0"/>
                <a:cs typeface="Times New Roman" pitchFamily="18" charset="0"/>
              </a:rPr>
              <a:t>The Constant Elasticity of Substitution Production Function (CES</a:t>
            </a:r>
            <a:r>
              <a:rPr lang="en-US" sz="2000" b="1" i="1" dirty="0">
                <a:solidFill>
                  <a:schemeClr val="accent1">
                    <a:lumMod val="50000"/>
                  </a:schemeClr>
                </a:solidFill>
                <a:cs typeface="+mj-cs"/>
              </a:rPr>
              <a:t>)</a:t>
            </a:r>
            <a:endParaRPr lang="en-US" sz="2000" dirty="0">
              <a:solidFill>
                <a:schemeClr val="accent1">
                  <a:lumMod val="50000"/>
                </a:schemeClr>
              </a:solidFill>
              <a:cs typeface="+mj-cs"/>
            </a:endParaRPr>
          </a:p>
        </p:txBody>
      </p:sp>
      <p:graphicFrame>
        <p:nvGraphicFramePr>
          <p:cNvPr id="18434" name="Object 2" descr="Blue tissue paper"/>
          <p:cNvGraphicFramePr>
            <a:graphicFrameLocks noChangeAspect="1"/>
          </p:cNvGraphicFramePr>
          <p:nvPr/>
        </p:nvGraphicFramePr>
        <p:xfrm>
          <a:off x="309563" y="3170238"/>
          <a:ext cx="5157787" cy="633412"/>
        </p:xfrm>
        <a:graphic>
          <a:graphicData uri="http://schemas.openxmlformats.org/presentationml/2006/ole">
            <mc:AlternateContent xmlns:mc="http://schemas.openxmlformats.org/markup-compatibility/2006">
              <mc:Choice xmlns:v="urn:schemas-microsoft-com:vml" Requires="v">
                <p:oleObj spid="_x0000_s18437" name="Equation" r:id="rId4" imgW="1638000" imgH="317160" progId="Equation.3">
                  <p:embed/>
                </p:oleObj>
              </mc:Choice>
              <mc:Fallback>
                <p:oleObj name="Equation" r:id="rId4" imgW="1638000" imgH="31716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563" y="3170238"/>
                        <a:ext cx="5157787"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4"/>
          <a:tile tx="0" ty="0" sx="100000" sy="100000" flip="none" algn="tl"/>
        </a:blipFill>
        <a:effectLst/>
      </p:bgPr>
    </p:bg>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238092" y="1384300"/>
            <a:ext cx="9286940" cy="5287191"/>
          </a:xfrm>
          <a:solidFill>
            <a:srgbClr val="FFC000"/>
          </a:solidFill>
          <a:ln>
            <a:noFill/>
          </a:ln>
        </p:spPr>
        <p:txBody>
          <a:bodyPr lIns="55479" tIns="27740" rIns="55479" bIns="27740">
            <a:normAutofit/>
          </a:bodyPr>
          <a:lstStyle/>
          <a:p>
            <a:pPr algn="justLow">
              <a:buNone/>
            </a:pPr>
            <a:r>
              <a:rPr lang="ar-YE" sz="2000" b="1" dirty="0" smtClean="0">
                <a:solidFill>
                  <a:srgbClr val="002060"/>
                </a:solidFill>
                <a:latin typeface="Times New Roman" pitchFamily="18" charset="0"/>
                <a:cs typeface="Times New Roman" pitchFamily="18" charset="0"/>
              </a:rPr>
              <a:t>1- </a:t>
            </a:r>
            <a:r>
              <a:rPr lang="ar-SA" sz="2000" b="1" dirty="0" smtClean="0">
                <a:solidFill>
                  <a:srgbClr val="002060"/>
                </a:solidFill>
                <a:latin typeface="Times New Roman" pitchFamily="18" charset="0"/>
                <a:cs typeface="Times New Roman" pitchFamily="18" charset="0"/>
              </a:rPr>
              <a:t>الإنتاجية الحدية للموارد موجبة فمثلاً نجد أن الإنتاجية الحدية لمورد رأس المال يمكن أن يعبر عنها بالمعادلة التالية:</a:t>
            </a:r>
            <a:endParaRPr lang="en-US" sz="2000" b="1" dirty="0" smtClean="0">
              <a:solidFill>
                <a:srgbClr val="002060"/>
              </a:solidFill>
              <a:latin typeface="Times New Roman" pitchFamily="18" charset="0"/>
              <a:cs typeface="Times New Roman" pitchFamily="18" charset="0"/>
            </a:endParaRPr>
          </a:p>
          <a:p>
            <a:pPr algn="justLow">
              <a:buNone/>
            </a:pPr>
            <a:endParaRPr lang="en-US" sz="2000" b="1" dirty="0" smtClean="0">
              <a:solidFill>
                <a:srgbClr val="002060"/>
              </a:solidFill>
              <a:latin typeface="Times New Roman" pitchFamily="18" charset="0"/>
              <a:cs typeface="Times New Roman" pitchFamily="18" charset="0"/>
            </a:endParaRPr>
          </a:p>
          <a:p>
            <a:pPr algn="justLow">
              <a:buNone/>
            </a:pPr>
            <a:r>
              <a:rPr lang="ar-SA" sz="2000" b="1" dirty="0" smtClean="0">
                <a:solidFill>
                  <a:srgbClr val="002060"/>
                </a:solidFill>
                <a:latin typeface="Times New Roman" pitchFamily="18" charset="0"/>
                <a:cs typeface="Times New Roman" pitchFamily="18" charset="0"/>
              </a:rPr>
              <a:t>		</a:t>
            </a:r>
            <a:r>
              <a:rPr lang="en-US" sz="2000" b="1" dirty="0" smtClean="0">
                <a:solidFill>
                  <a:srgbClr val="002060"/>
                </a:solidFill>
                <a:latin typeface="Times New Roman" pitchFamily="18" charset="0"/>
                <a:cs typeface="Times New Roman" pitchFamily="18" charset="0"/>
              </a:rPr>
              <a:t>9-14)</a:t>
            </a:r>
            <a:r>
              <a:rPr lang="ar-SA" sz="2000" b="1" dirty="0" smtClean="0">
                <a:solidFill>
                  <a:srgbClr val="002060"/>
                </a:solidFill>
                <a:latin typeface="Times New Roman" pitchFamily="18" charset="0"/>
                <a:cs typeface="Times New Roman" pitchFamily="18" charset="0"/>
              </a:rPr>
              <a:t>)</a:t>
            </a:r>
            <a:r>
              <a:rPr lang="en-US" sz="2000" b="1" dirty="0" smtClean="0">
                <a:solidFill>
                  <a:srgbClr val="002060"/>
                </a:solidFill>
                <a:latin typeface="Times New Roman" pitchFamily="18" charset="0"/>
                <a:cs typeface="Times New Roman" pitchFamily="18" charset="0"/>
              </a:rPr>
              <a:t>                                                                                           </a:t>
            </a:r>
          </a:p>
          <a:p>
            <a:pPr algn="justLow">
              <a:buNone/>
            </a:pPr>
            <a:r>
              <a:rPr lang="en-US" sz="2000" b="1" dirty="0" smtClean="0">
                <a:solidFill>
                  <a:srgbClr val="002060"/>
                </a:solidFill>
                <a:latin typeface="Times New Roman" pitchFamily="18" charset="0"/>
                <a:cs typeface="Times New Roman" pitchFamily="18" charset="0"/>
              </a:rPr>
              <a:t>                                                                                                    </a:t>
            </a:r>
          </a:p>
          <a:p>
            <a:pPr algn="justLow">
              <a:buNone/>
            </a:pPr>
            <a:r>
              <a:rPr lang="ar-SA" sz="2000" b="1" dirty="0" smtClean="0">
                <a:solidFill>
                  <a:srgbClr val="002060"/>
                </a:solidFill>
                <a:latin typeface="Times New Roman" pitchFamily="18" charset="0"/>
                <a:cs typeface="Times New Roman" pitchFamily="18" charset="0"/>
              </a:rPr>
              <a:t>ونظراً لأن </a:t>
            </a:r>
            <a:r>
              <a:rPr lang="en-US" sz="2000" b="1" i="1" dirty="0" smtClean="0">
                <a:solidFill>
                  <a:srgbClr val="002060"/>
                </a:solidFill>
                <a:latin typeface="Times New Roman" pitchFamily="18" charset="0"/>
                <a:cs typeface="Times New Roman" pitchFamily="18" charset="0"/>
              </a:rPr>
              <a:t>A</a:t>
            </a:r>
            <a:r>
              <a:rPr lang="en-US" sz="2000" b="1" dirty="0" smtClean="0">
                <a:solidFill>
                  <a:srgbClr val="002060"/>
                </a:solidFill>
                <a:latin typeface="Times New Roman" pitchFamily="18" charset="0"/>
                <a:cs typeface="Times New Roman" pitchFamily="18" charset="0"/>
              </a:rPr>
              <a:t>,δ </a:t>
            </a:r>
            <a:r>
              <a:rPr lang="ar-SA" sz="2000" b="1" dirty="0" smtClean="0">
                <a:solidFill>
                  <a:srgbClr val="002060"/>
                </a:solidFill>
                <a:latin typeface="Times New Roman" pitchFamily="18" charset="0"/>
                <a:cs typeface="Times New Roman" pitchFamily="18" charset="0"/>
              </a:rPr>
              <a:t>هي عوامل موجبة فإن </a:t>
            </a:r>
            <a:r>
              <a:rPr lang="en-US" sz="2000" b="1" i="1" dirty="0" smtClean="0">
                <a:solidFill>
                  <a:srgbClr val="002060"/>
                </a:solidFill>
                <a:latin typeface="Times New Roman" pitchFamily="18" charset="0"/>
                <a:cs typeface="Times New Roman" pitchFamily="18" charset="0"/>
              </a:rPr>
              <a:t>MP</a:t>
            </a:r>
            <a:r>
              <a:rPr lang="en-US" sz="2000" b="1" dirty="0" smtClean="0">
                <a:solidFill>
                  <a:srgbClr val="002060"/>
                </a:solidFill>
                <a:latin typeface="Times New Roman" pitchFamily="18" charset="0"/>
                <a:cs typeface="Times New Roman" pitchFamily="18" charset="0"/>
              </a:rPr>
              <a:t> </a:t>
            </a:r>
            <a:r>
              <a:rPr lang="ar-SA" sz="2000" b="1" dirty="0" smtClean="0">
                <a:solidFill>
                  <a:srgbClr val="002060"/>
                </a:solidFill>
                <a:latin typeface="Times New Roman" pitchFamily="18" charset="0"/>
                <a:cs typeface="Times New Roman" pitchFamily="18" charset="0"/>
              </a:rPr>
              <a:t>في المعادلة (</a:t>
            </a:r>
            <a:r>
              <a:rPr lang="en-US" sz="2000" b="1" dirty="0" smtClean="0">
                <a:solidFill>
                  <a:srgbClr val="002060"/>
                </a:solidFill>
                <a:latin typeface="Times New Roman" pitchFamily="18" charset="0"/>
                <a:cs typeface="Times New Roman" pitchFamily="18" charset="0"/>
              </a:rPr>
              <a:t>9-14</a:t>
            </a:r>
            <a:r>
              <a:rPr lang="ar-SA" sz="2000" b="1" dirty="0" smtClean="0">
                <a:solidFill>
                  <a:srgbClr val="002060"/>
                </a:solidFill>
                <a:latin typeface="Times New Roman" pitchFamily="18" charset="0"/>
                <a:cs typeface="Times New Roman" pitchFamily="18" charset="0"/>
              </a:rPr>
              <a:t>) موجب للقيم الموجبة لرأس المال </a:t>
            </a:r>
            <a:r>
              <a:rPr lang="en-US" sz="2000" b="1" i="1" dirty="0" smtClean="0">
                <a:solidFill>
                  <a:srgbClr val="002060"/>
                </a:solidFill>
                <a:latin typeface="Times New Roman" pitchFamily="18" charset="0"/>
                <a:cs typeface="Times New Roman" pitchFamily="18" charset="0"/>
              </a:rPr>
              <a:t>K</a:t>
            </a:r>
            <a:r>
              <a:rPr lang="ar-SA" sz="2000" b="1" dirty="0" smtClean="0">
                <a:solidFill>
                  <a:srgbClr val="002060"/>
                </a:solidFill>
                <a:latin typeface="Times New Roman" pitchFamily="18" charset="0"/>
                <a:cs typeface="Times New Roman" pitchFamily="18" charset="0"/>
              </a:rPr>
              <a:t>.</a:t>
            </a:r>
            <a:endParaRPr lang="en-US" sz="2000" b="1" dirty="0" smtClean="0">
              <a:solidFill>
                <a:srgbClr val="002060"/>
              </a:solidFill>
              <a:latin typeface="Times New Roman" pitchFamily="18" charset="0"/>
              <a:cs typeface="Times New Roman" pitchFamily="18" charset="0"/>
            </a:endParaRPr>
          </a:p>
          <a:p>
            <a:pPr algn="justLow">
              <a:buNone/>
            </a:pPr>
            <a:r>
              <a:rPr lang="ar-YE" sz="2000" b="1" dirty="0" smtClean="0">
                <a:solidFill>
                  <a:srgbClr val="002060"/>
                </a:solidFill>
                <a:latin typeface="Times New Roman" pitchFamily="18" charset="0"/>
                <a:cs typeface="Times New Roman" pitchFamily="18" charset="0"/>
              </a:rPr>
              <a:t>2- </a:t>
            </a:r>
            <a:r>
              <a:rPr lang="ar-SA" sz="2000" b="1" dirty="0" smtClean="0">
                <a:solidFill>
                  <a:srgbClr val="002060"/>
                </a:solidFill>
                <a:latin typeface="Times New Roman" pitchFamily="18" charset="0"/>
                <a:cs typeface="Times New Roman" pitchFamily="18" charset="0"/>
              </a:rPr>
              <a:t>تناقص معدل الإحلال الحدي التقني بين رأس المال والعمل حيث أن:</a:t>
            </a:r>
            <a:endParaRPr lang="en-US" sz="2000" b="1" dirty="0" smtClean="0">
              <a:solidFill>
                <a:srgbClr val="002060"/>
              </a:solidFill>
              <a:latin typeface="Times New Roman" pitchFamily="18" charset="0"/>
              <a:cs typeface="Times New Roman" pitchFamily="18" charset="0"/>
            </a:endParaRPr>
          </a:p>
          <a:p>
            <a:pPr algn="justLow">
              <a:buNone/>
            </a:pPr>
            <a:endParaRPr lang="en-US" sz="2000" b="1" dirty="0" smtClean="0">
              <a:solidFill>
                <a:srgbClr val="002060"/>
              </a:solidFill>
              <a:latin typeface="Times New Roman" pitchFamily="18" charset="0"/>
              <a:cs typeface="Times New Roman" pitchFamily="18" charset="0"/>
            </a:endParaRPr>
          </a:p>
          <a:p>
            <a:pPr algn="justLow">
              <a:buNone/>
            </a:pPr>
            <a:endParaRPr lang="en-US" sz="2000" b="1" dirty="0" smtClean="0">
              <a:solidFill>
                <a:srgbClr val="002060"/>
              </a:solidFill>
              <a:latin typeface="Times New Roman" pitchFamily="18" charset="0"/>
              <a:cs typeface="Times New Roman" pitchFamily="18" charset="0"/>
            </a:endParaRPr>
          </a:p>
          <a:p>
            <a:pPr algn="justLow">
              <a:buNone/>
            </a:pPr>
            <a:r>
              <a:rPr lang="ar-YE" sz="2000" b="1" dirty="0" smtClean="0">
                <a:solidFill>
                  <a:srgbClr val="002060"/>
                </a:solidFill>
                <a:latin typeface="Times New Roman" pitchFamily="18" charset="0"/>
                <a:cs typeface="Times New Roman" pitchFamily="18" charset="0"/>
              </a:rPr>
              <a:t>3- </a:t>
            </a:r>
            <a:r>
              <a:rPr lang="ar-SA" sz="2000" b="1" dirty="0" smtClean="0">
                <a:solidFill>
                  <a:srgbClr val="002060"/>
                </a:solidFill>
                <a:latin typeface="Times New Roman" pitchFamily="18" charset="0"/>
                <a:cs typeface="Times New Roman" pitchFamily="18" charset="0"/>
              </a:rPr>
              <a:t>الدالة ليس لها نهاية عظمى وليس لها خطوط حرجة.</a:t>
            </a:r>
            <a:endParaRPr lang="en-US" sz="2000" b="1" dirty="0" smtClean="0">
              <a:solidFill>
                <a:srgbClr val="002060"/>
              </a:solidFill>
              <a:latin typeface="Times New Roman" pitchFamily="18" charset="0"/>
              <a:cs typeface="Times New Roman" pitchFamily="18" charset="0"/>
            </a:endParaRPr>
          </a:p>
        </p:txBody>
      </p:sp>
      <p:sp>
        <p:nvSpPr>
          <p:cNvPr id="19460" name="عنصر نائب لرقم الشريحة 5"/>
          <p:cNvSpPr>
            <a:spLocks noGrp="1"/>
          </p:cNvSpPr>
          <p:nvPr>
            <p:ph type="sldNum" sz="quarter" idx="12"/>
          </p:nvPr>
        </p:nvSpPr>
        <p:spPr>
          <a:noFill/>
        </p:spPr>
        <p:txBody>
          <a:bodyPr lIns="55479" tIns="27740" rIns="55479" bIns="27740"/>
          <a:lstStyle/>
          <a:p>
            <a:pPr defTabSz="555625"/>
            <a:fld id="{EDAD4257-86C7-49D4-8437-F63068BBC1CF}" type="slidenum">
              <a:rPr lang="ar-SA" smtClean="0">
                <a:latin typeface="Arial" pitchFamily="34" charset="0"/>
                <a:cs typeface="Arial" pitchFamily="34" charset="0"/>
              </a:rPr>
              <a:pPr defTabSz="555625"/>
              <a:t>21</a:t>
            </a:fld>
            <a:endParaRPr lang="en-US" dirty="0" smtClean="0">
              <a:latin typeface="Arial" pitchFamily="34" charset="0"/>
              <a:cs typeface="Arial" pitchFamily="34" charset="0"/>
            </a:endParaRPr>
          </a:p>
        </p:txBody>
      </p:sp>
      <p:sp>
        <p:nvSpPr>
          <p:cNvPr id="19462" name="AutoShape 5"/>
          <p:cNvSpPr>
            <a:spLocks noChangeArrowheads="1"/>
          </p:cNvSpPr>
          <p:nvPr/>
        </p:nvSpPr>
        <p:spPr bwMode="auto">
          <a:xfrm>
            <a:off x="4238620" y="742137"/>
            <a:ext cx="4899023" cy="571504"/>
          </a:xfrm>
          <a:prstGeom prst="flowChartMagneticDisk">
            <a:avLst/>
          </a:prstGeom>
          <a:noFill/>
          <a:ln w="28575">
            <a:noFill/>
            <a:round/>
            <a:headEnd/>
            <a:tailEnd/>
          </a:ln>
        </p:spPr>
        <p:txBody>
          <a:bodyPr wrap="none" lIns="91430" tIns="45716" rIns="91430" bIns="45716" anchor="ctr"/>
          <a:lstStyle/>
          <a:p>
            <a:r>
              <a:rPr lang="ar-SA" sz="2400" b="1" dirty="0" smtClean="0">
                <a:latin typeface="Times New Roman" pitchFamily="18" charset="0"/>
                <a:cs typeface="Times New Roman" pitchFamily="18" charset="0"/>
              </a:rPr>
              <a:t>خـصائص دالة </a:t>
            </a:r>
            <a:r>
              <a:rPr lang="en-US" sz="2400" b="1" i="1" dirty="0">
                <a:latin typeface="Times New Roman" pitchFamily="18" charset="0"/>
                <a:cs typeface="Times New Roman" pitchFamily="18" charset="0"/>
              </a:rPr>
              <a:t>CES</a:t>
            </a:r>
            <a:r>
              <a:rPr lang="ar-SA" sz="2400" b="1"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graphicFrame>
        <p:nvGraphicFramePr>
          <p:cNvPr id="19458" name="Object 8" descr="Recycled paper"/>
          <p:cNvGraphicFramePr>
            <a:graphicFrameLocks noChangeAspect="1"/>
          </p:cNvGraphicFramePr>
          <p:nvPr/>
        </p:nvGraphicFramePr>
        <p:xfrm>
          <a:off x="1023910" y="1813707"/>
          <a:ext cx="4357718" cy="1213542"/>
        </p:xfrm>
        <a:graphic>
          <a:graphicData uri="http://schemas.openxmlformats.org/presentationml/2006/ole">
            <mc:AlternateContent xmlns:mc="http://schemas.openxmlformats.org/markup-compatibility/2006">
              <mc:Choice xmlns:v="urn:schemas-microsoft-com:vml" Requires="v">
                <p:oleObj spid="_x0000_s19464" name="Equation" r:id="rId5" imgW="3288960" imgH="888840" progId="Equation.3">
                  <p:embed/>
                </p:oleObj>
              </mc:Choice>
              <mc:Fallback>
                <p:oleObj name="Equation" r:id="rId5" imgW="3288960" imgH="88884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3910" y="1813707"/>
                        <a:ext cx="4357718" cy="1213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9" name="Object 9" descr="Parchment"/>
          <p:cNvGraphicFramePr>
            <a:graphicFrameLocks noChangeAspect="1"/>
          </p:cNvGraphicFramePr>
          <p:nvPr/>
        </p:nvGraphicFramePr>
        <p:xfrm>
          <a:off x="1023910" y="3956847"/>
          <a:ext cx="2928931" cy="692292"/>
        </p:xfrm>
        <a:graphic>
          <a:graphicData uri="http://schemas.openxmlformats.org/presentationml/2006/ole">
            <mc:AlternateContent xmlns:mc="http://schemas.openxmlformats.org/markup-compatibility/2006">
              <mc:Choice xmlns:v="urn:schemas-microsoft-com:vml" Requires="v">
                <p:oleObj spid="_x0000_s19465" name="Equation" r:id="rId7" imgW="1828800" imgH="393480" progId="Equation.3">
                  <p:embed/>
                </p:oleObj>
              </mc:Choice>
              <mc:Fallback>
                <p:oleObj name="Equation" r:id="rId7" imgW="1828800" imgH="39348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23910" y="3956847"/>
                        <a:ext cx="2928931" cy="692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4"/>
          <a:tile tx="0" ty="0" sx="100000" sy="100000" flip="none" algn="tl"/>
        </a:blipFill>
        <a:effectLst/>
      </p:bgPr>
    </p:bg>
    <p:spTree>
      <p:nvGrpSpPr>
        <p:cNvPr id="1" name=""/>
        <p:cNvGrpSpPr/>
        <p:nvPr/>
      </p:nvGrpSpPr>
      <p:grpSpPr>
        <a:xfrm>
          <a:off x="0" y="0"/>
          <a:ext cx="0" cy="0"/>
          <a:chOff x="0" y="0"/>
          <a:chExt cx="0" cy="0"/>
        </a:xfrm>
      </p:grpSpPr>
      <p:sp>
        <p:nvSpPr>
          <p:cNvPr id="20483" name="عنصر نائب لرقم الشريحة 5"/>
          <p:cNvSpPr>
            <a:spLocks noGrp="1"/>
          </p:cNvSpPr>
          <p:nvPr>
            <p:ph type="sldNum" sz="quarter" idx="12"/>
          </p:nvPr>
        </p:nvSpPr>
        <p:spPr>
          <a:noFill/>
        </p:spPr>
        <p:txBody>
          <a:bodyPr lIns="55479" tIns="27740" rIns="55479" bIns="27740"/>
          <a:lstStyle/>
          <a:p>
            <a:pPr defTabSz="555625"/>
            <a:fld id="{92C4ADBB-ACFF-400D-9C37-43E22A4813A5}" type="slidenum">
              <a:rPr lang="ar-SA" smtClean="0">
                <a:latin typeface="Arial" pitchFamily="34" charset="0"/>
                <a:cs typeface="Arial" pitchFamily="34" charset="0"/>
              </a:rPr>
              <a:pPr defTabSz="555625"/>
              <a:t>22</a:t>
            </a:fld>
            <a:endParaRPr lang="en-US" dirty="0" smtClean="0">
              <a:latin typeface="Arial" pitchFamily="34" charset="0"/>
              <a:cs typeface="Arial" pitchFamily="34" charset="0"/>
            </a:endParaRPr>
          </a:p>
        </p:txBody>
      </p:sp>
      <p:graphicFrame>
        <p:nvGraphicFramePr>
          <p:cNvPr id="20482" name="Object 8" descr="Pink tissue paper"/>
          <p:cNvGraphicFramePr>
            <a:graphicFrameLocks noChangeAspect="1"/>
          </p:cNvGraphicFramePr>
          <p:nvPr/>
        </p:nvGraphicFramePr>
        <p:xfrm>
          <a:off x="809596" y="1600200"/>
          <a:ext cx="7924829" cy="5041900"/>
        </p:xfrm>
        <a:graphic>
          <a:graphicData uri="http://schemas.openxmlformats.org/presentationml/2006/ole">
            <mc:AlternateContent xmlns:mc="http://schemas.openxmlformats.org/markup-compatibility/2006">
              <mc:Choice xmlns:v="urn:schemas-microsoft-com:vml" Requires="v">
                <p:oleObj spid="_x0000_s20485" name="معادلة" r:id="rId5" imgW="1168200" imgH="4394160" progId="Equation.3">
                  <p:embed/>
                </p:oleObj>
              </mc:Choice>
              <mc:Fallback>
                <p:oleObj name="معادلة" r:id="rId5" imgW="1168200" imgH="439416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9596" y="1600200"/>
                        <a:ext cx="7924829" cy="504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809596" y="813575"/>
            <a:ext cx="8683611" cy="400110"/>
          </a:xfrm>
          <a:prstGeom prst="rect">
            <a:avLst/>
          </a:prstGeom>
        </p:spPr>
        <p:txBody>
          <a:bodyPr wrap="square">
            <a:spAutoFit/>
          </a:bodyPr>
          <a:lstStyle/>
          <a:p>
            <a:pPr>
              <a:buNone/>
            </a:pPr>
            <a:r>
              <a:rPr lang="ar-YE" sz="2000" b="1" dirty="0" smtClean="0">
                <a:solidFill>
                  <a:srgbClr val="002060"/>
                </a:solidFill>
                <a:latin typeface="Times New Roman" pitchFamily="18" charset="0"/>
                <a:cs typeface="Times New Roman" pitchFamily="18" charset="0"/>
              </a:rPr>
              <a:t>4- </a:t>
            </a:r>
            <a:r>
              <a:rPr lang="ar-SA" sz="2000" b="1" dirty="0" smtClean="0">
                <a:solidFill>
                  <a:srgbClr val="002060"/>
                </a:solidFill>
                <a:latin typeface="Times New Roman" pitchFamily="18" charset="0"/>
                <a:cs typeface="Times New Roman" pitchFamily="18" charset="0"/>
              </a:rPr>
              <a:t>مرونة الإحلال ثابتة ولا تساوي الوحدة إنما تعتمد على قيمة </a:t>
            </a:r>
            <a:r>
              <a:rPr lang="en-US" sz="2000" b="1" i="1" dirty="0" smtClean="0">
                <a:solidFill>
                  <a:srgbClr val="002060"/>
                </a:solidFill>
                <a:latin typeface="Times New Roman" pitchFamily="18" charset="0"/>
                <a:cs typeface="Times New Roman" pitchFamily="18" charset="0"/>
              </a:rPr>
              <a:t>ρ</a:t>
            </a:r>
            <a:r>
              <a:rPr lang="ar-SA" sz="2000" b="1" dirty="0" smtClean="0">
                <a:solidFill>
                  <a:srgbClr val="002060"/>
                </a:solidFill>
                <a:latin typeface="Times New Roman" pitchFamily="18" charset="0"/>
                <a:cs typeface="Times New Roman" pitchFamily="18" charset="0"/>
              </a:rPr>
              <a:t> كما هو موضح بالمعادلة التالية:</a:t>
            </a:r>
            <a:endParaRPr lang="en-US" sz="2000" b="1" dirty="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309530" y="1099328"/>
            <a:ext cx="9215502" cy="5572163"/>
          </a:xfrm>
          <a:solidFill>
            <a:srgbClr val="FFC000"/>
          </a:solidFill>
          <a:ln>
            <a:noFill/>
          </a:ln>
        </p:spPr>
        <p:txBody>
          <a:bodyPr lIns="55479" tIns="27740" rIns="55479" bIns="27740">
            <a:normAutofit fontScale="62500" lnSpcReduction="20000"/>
          </a:bodyPr>
          <a:lstStyle/>
          <a:p>
            <a:pPr algn="justLow">
              <a:lnSpc>
                <a:spcPct val="120000"/>
              </a:lnSpc>
              <a:buNone/>
            </a:pPr>
            <a:r>
              <a:rPr lang="ar-SA" b="1" dirty="0" smtClean="0">
                <a:latin typeface="Times New Roman" pitchFamily="18" charset="0"/>
                <a:cs typeface="Times New Roman" pitchFamily="18" charset="0"/>
              </a:rPr>
              <a:t>وحيث قيمة </a:t>
            </a:r>
            <a:r>
              <a:rPr lang="en-US" b="1" i="1" dirty="0" smtClean="0">
                <a:latin typeface="Times New Roman" pitchFamily="18" charset="0"/>
                <a:cs typeface="Times New Roman" pitchFamily="18" charset="0"/>
              </a:rPr>
              <a:t>ρ</a:t>
            </a:r>
            <a:r>
              <a:rPr lang="ar-SA" b="1" dirty="0" smtClean="0">
                <a:latin typeface="Times New Roman" pitchFamily="18" charset="0"/>
                <a:cs typeface="Times New Roman" pitchFamily="18" charset="0"/>
              </a:rPr>
              <a:t> ثابتة، فإن </a:t>
            </a:r>
            <a:r>
              <a:rPr lang="en-US" b="1" i="1" dirty="0" smtClean="0">
                <a:latin typeface="Times New Roman" pitchFamily="18" charset="0"/>
                <a:cs typeface="Times New Roman" pitchFamily="18" charset="0"/>
              </a:rPr>
              <a:t>σ</a:t>
            </a:r>
            <a:r>
              <a:rPr lang="ar-SA" b="1" dirty="0" smtClean="0">
                <a:latin typeface="Times New Roman" pitchFamily="18" charset="0"/>
                <a:cs typeface="Times New Roman" pitchFamily="18" charset="0"/>
              </a:rPr>
              <a:t> أيضاً ثابتة غير أن قيمة الأخيرة تختلف باختلاف قيمة </a:t>
            </a:r>
            <a:r>
              <a:rPr lang="en-US" b="1" i="1" dirty="0" smtClean="0">
                <a:latin typeface="Times New Roman" pitchFamily="18" charset="0"/>
                <a:cs typeface="Times New Roman" pitchFamily="18" charset="0"/>
              </a:rPr>
              <a:t>ρ</a:t>
            </a:r>
            <a:r>
              <a:rPr lang="ar-SA" b="1" dirty="0" smtClean="0">
                <a:latin typeface="Times New Roman" pitchFamily="18" charset="0"/>
                <a:cs typeface="Times New Roman" pitchFamily="18" charset="0"/>
              </a:rPr>
              <a:t> فإذا كانت:</a:t>
            </a:r>
            <a:endParaRPr lang="en-US" b="1" dirty="0" smtClean="0">
              <a:latin typeface="Times New Roman" pitchFamily="18" charset="0"/>
              <a:cs typeface="Times New Roman" pitchFamily="18" charset="0"/>
            </a:endParaRPr>
          </a:p>
          <a:p>
            <a:pPr algn="justLow">
              <a:lnSpc>
                <a:spcPct val="120000"/>
              </a:lnSpc>
              <a:buNone/>
            </a:pPr>
            <a:r>
              <a:rPr lang="ar-YE" b="1" i="1" dirty="0" smtClean="0">
                <a:latin typeface="Times New Roman" pitchFamily="18" charset="0"/>
                <a:cs typeface="Times New Roman" pitchFamily="18" charset="0"/>
              </a:rPr>
              <a:t>أ ) </a:t>
            </a:r>
            <a:r>
              <a:rPr lang="el-GR" b="1" i="1" dirty="0" smtClean="0">
                <a:latin typeface="Times New Roman" pitchFamily="18" charset="0"/>
                <a:cs typeface="Times New Roman" pitchFamily="18" charset="0"/>
              </a:rPr>
              <a:t>Ρ</a:t>
            </a:r>
            <a:r>
              <a:rPr lang="ar-SA" b="1" dirty="0" smtClean="0">
                <a:latin typeface="Times New Roman" pitchFamily="18" charset="0"/>
                <a:cs typeface="Times New Roman" pitchFamily="18" charset="0"/>
              </a:rPr>
              <a:t>= صفر فإن الدالة تتسم بثبات مرونة الإحلال ومساواتها للوحدة وتتفق الدالة في هذه الحالة مع دالة كوب دوجلاس.</a:t>
            </a:r>
            <a:endParaRPr lang="en-US" b="1" dirty="0" smtClean="0">
              <a:latin typeface="Times New Roman" pitchFamily="18" charset="0"/>
              <a:cs typeface="Times New Roman" pitchFamily="18" charset="0"/>
            </a:endParaRPr>
          </a:p>
          <a:p>
            <a:pPr algn="justLow">
              <a:lnSpc>
                <a:spcPct val="120000"/>
              </a:lnSpc>
              <a:buNone/>
            </a:pPr>
            <a:r>
              <a:rPr lang="ar-YE" b="1" i="1" dirty="0" smtClean="0">
                <a:latin typeface="Times New Roman" pitchFamily="18" charset="0"/>
                <a:cs typeface="Times New Roman" pitchFamily="18" charset="0"/>
              </a:rPr>
              <a:t>ب) </a:t>
            </a:r>
            <a:r>
              <a:rPr lang="en-US" b="1" i="1" dirty="0" smtClean="0">
                <a:latin typeface="Times New Roman" pitchFamily="18" charset="0"/>
                <a:cs typeface="Times New Roman" pitchFamily="18" charset="0"/>
              </a:rPr>
              <a:t>Ρ</a:t>
            </a:r>
            <a:r>
              <a:rPr lang="ar-SA" b="1" dirty="0" smtClean="0">
                <a:latin typeface="Times New Roman" pitchFamily="18" charset="0"/>
                <a:cs typeface="Times New Roman" pitchFamily="18" charset="0"/>
              </a:rPr>
              <a:t>= -1   فإن منحنى سواء الإنتاج يكون خطاً مستقيماً حيث الإحلال لانهائياً بين الموارد.</a:t>
            </a:r>
            <a:endParaRPr lang="en-US" b="1" dirty="0" smtClean="0">
              <a:latin typeface="Times New Roman" pitchFamily="18" charset="0"/>
              <a:cs typeface="Times New Roman" pitchFamily="18" charset="0"/>
            </a:endParaRPr>
          </a:p>
          <a:p>
            <a:pPr algn="justLow">
              <a:lnSpc>
                <a:spcPct val="120000"/>
              </a:lnSpc>
              <a:buNone/>
            </a:pPr>
            <a:r>
              <a:rPr lang="ar-YE" b="1" i="1" dirty="0" smtClean="0">
                <a:latin typeface="Times New Roman" pitchFamily="18" charset="0"/>
                <a:cs typeface="Times New Roman" pitchFamily="18" charset="0"/>
              </a:rPr>
              <a:t>ج) </a:t>
            </a:r>
            <a:r>
              <a:rPr lang="en-US" b="1" i="1" dirty="0" smtClean="0">
                <a:latin typeface="Times New Roman" pitchFamily="18" charset="0"/>
                <a:cs typeface="Times New Roman" pitchFamily="18" charset="0"/>
              </a:rPr>
              <a:t>Ρ</a:t>
            </a:r>
            <a:r>
              <a:rPr lang="ar-SA"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&lt;</a:t>
            </a:r>
            <a:r>
              <a:rPr lang="ar-SA" b="1" dirty="0" smtClean="0">
                <a:latin typeface="Times New Roman" pitchFamily="18" charset="0"/>
                <a:cs typeface="Times New Roman" pitchFamily="18" charset="0"/>
              </a:rPr>
              <a:t>)- 1 فإن منحنى سواء الإنتاج يكون أكبر ميلاً حيث يكون الإحلال مرتفعاً لارتفاع مرونة الإحلال.</a:t>
            </a:r>
            <a:endParaRPr lang="en-US" b="1" dirty="0" smtClean="0">
              <a:latin typeface="Times New Roman" pitchFamily="18" charset="0"/>
              <a:cs typeface="Times New Roman" pitchFamily="18" charset="0"/>
            </a:endParaRPr>
          </a:p>
          <a:p>
            <a:pPr algn="justLow">
              <a:lnSpc>
                <a:spcPct val="120000"/>
              </a:lnSpc>
              <a:buNone/>
            </a:pPr>
            <a:r>
              <a:rPr lang="en-US" b="1" i="1" dirty="0" smtClean="0">
                <a:latin typeface="Times New Roman" pitchFamily="18" charset="0"/>
                <a:cs typeface="Times New Roman" pitchFamily="18" charset="0"/>
              </a:rPr>
              <a:t> </a:t>
            </a:r>
            <a:r>
              <a:rPr lang="ar-YE" b="1" i="1" dirty="0" smtClean="0">
                <a:latin typeface="Times New Roman" pitchFamily="18" charset="0"/>
                <a:cs typeface="Times New Roman" pitchFamily="18" charset="0"/>
              </a:rPr>
              <a:t>د</a:t>
            </a:r>
            <a:r>
              <a:rPr lang="en-US" b="1" i="1" dirty="0" smtClean="0">
                <a:latin typeface="Times New Roman" pitchFamily="18" charset="0"/>
                <a:cs typeface="Times New Roman" pitchFamily="18" charset="0"/>
              </a:rPr>
              <a:t> ρ(  </a:t>
            </a:r>
            <a:r>
              <a:rPr lang="ar-SA"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&gt;</a:t>
            </a:r>
            <a:r>
              <a:rPr lang="ar-SA" b="1" dirty="0" smtClean="0">
                <a:latin typeface="Times New Roman" pitchFamily="18" charset="0"/>
                <a:cs typeface="Times New Roman" pitchFamily="18" charset="0"/>
              </a:rPr>
              <a:t>)-1  فإن منحنى سواء الإنتاج يتخذ الشكل المقعر تجاه نقطة الأصل على عكس المألوف الذي يتصف بالتحدب تجاه نقطة الأصل.</a:t>
            </a:r>
            <a:endParaRPr lang="en-US" b="1" dirty="0" smtClean="0">
              <a:latin typeface="Times New Roman" pitchFamily="18" charset="0"/>
              <a:cs typeface="Times New Roman" pitchFamily="18" charset="0"/>
            </a:endParaRPr>
          </a:p>
          <a:p>
            <a:pPr algn="justLow">
              <a:lnSpc>
                <a:spcPct val="120000"/>
              </a:lnSpc>
              <a:buNone/>
            </a:pPr>
            <a:r>
              <a:rPr lang="ar-SA" b="1" dirty="0" smtClean="0">
                <a:latin typeface="Times New Roman" pitchFamily="18" charset="0"/>
                <a:cs typeface="Times New Roman" pitchFamily="18" charset="0"/>
              </a:rPr>
              <a:t>الدالة تتميز بعدم مساواة مرونة الإحلال للوحدة كما أن الدالة تسمح بالإحلال والتكامل بين عناصر الإنتاج فإذا كانت مرونة الإحلال أكبر من الصفر </a:t>
            </a:r>
            <a:r>
              <a:rPr lang="en-US" b="1" dirty="0" smtClean="0">
                <a:latin typeface="Times New Roman" pitchFamily="18" charset="0"/>
                <a:cs typeface="Times New Roman" pitchFamily="18" charset="0"/>
              </a:rPr>
              <a:t>(σ&gt;0)</a:t>
            </a:r>
            <a:r>
              <a:rPr lang="ar-SA" b="1" dirty="0" smtClean="0">
                <a:latin typeface="Times New Roman" pitchFamily="18" charset="0"/>
                <a:cs typeface="Times New Roman" pitchFamily="18" charset="0"/>
              </a:rPr>
              <a:t> فإن هذا يعني أن الموارد إحلالية، أما إذا كانت الموارد مكملة فإن مرونة الإحلال تأخذ القيمة أقل من الصفر </a:t>
            </a:r>
            <a:r>
              <a:rPr lang="en-US" b="1" dirty="0" smtClean="0">
                <a:latin typeface="Times New Roman" pitchFamily="18" charset="0"/>
                <a:cs typeface="Times New Roman" pitchFamily="18" charset="0"/>
              </a:rPr>
              <a:t>(σ&lt;0)</a:t>
            </a:r>
            <a:r>
              <a:rPr lang="ar-SA" b="1" dirty="0" smtClean="0">
                <a:latin typeface="Times New Roman" pitchFamily="18" charset="0"/>
                <a:cs typeface="Times New Roman" pitchFamily="18" charset="0"/>
              </a:rPr>
              <a:t>، وعلى هذا فإن الدالة تصلح لوصف بيانات المدى القصير والمدى الطويل بعكس الحال في دالة كوب دوجلاس التي تصلح لبيانات المدى الطويل فقط.</a:t>
            </a:r>
            <a:endParaRPr lang="en-US" b="1" dirty="0" smtClean="0">
              <a:latin typeface="Times New Roman" pitchFamily="18" charset="0"/>
              <a:cs typeface="Times New Roman" pitchFamily="18" charset="0"/>
            </a:endParaRPr>
          </a:p>
          <a:p>
            <a:pPr algn="justLow">
              <a:lnSpc>
                <a:spcPct val="120000"/>
              </a:lnSpc>
              <a:buNone/>
            </a:pPr>
            <a:r>
              <a:rPr lang="ar-YE" b="1" dirty="0" smtClean="0">
                <a:latin typeface="Times New Roman" pitchFamily="18" charset="0"/>
                <a:cs typeface="Times New Roman" pitchFamily="18" charset="0"/>
              </a:rPr>
              <a:t> </a:t>
            </a:r>
          </a:p>
          <a:p>
            <a:pPr algn="justLow">
              <a:lnSpc>
                <a:spcPct val="120000"/>
              </a:lnSpc>
              <a:buNone/>
            </a:pPr>
            <a:endParaRPr lang="ar-YE" b="1" dirty="0" smtClean="0">
              <a:latin typeface="Times New Roman" pitchFamily="18" charset="0"/>
              <a:cs typeface="Times New Roman" pitchFamily="18" charset="0"/>
            </a:endParaRPr>
          </a:p>
          <a:p>
            <a:pPr algn="justLow">
              <a:lnSpc>
                <a:spcPct val="120000"/>
              </a:lnSpc>
              <a:buNone/>
            </a:pPr>
            <a:r>
              <a:rPr lang="ar-YE" b="1" dirty="0" smtClean="0">
                <a:latin typeface="Times New Roman" pitchFamily="18" charset="0"/>
                <a:cs typeface="Times New Roman" pitchFamily="18" charset="0"/>
              </a:rPr>
              <a:t>أ)- </a:t>
            </a:r>
            <a:r>
              <a:rPr lang="ar-SA" b="1" dirty="0" smtClean="0">
                <a:latin typeface="Times New Roman" pitchFamily="18" charset="0"/>
                <a:cs typeface="Times New Roman" pitchFamily="18" charset="0"/>
              </a:rPr>
              <a:t>من الصعب استخدام هذه الدالة للبيانات الخاصة بأكثر من متغيرين مستقلين.</a:t>
            </a:r>
            <a:endParaRPr lang="en-US" b="1" dirty="0" smtClean="0">
              <a:latin typeface="Times New Roman" pitchFamily="18" charset="0"/>
              <a:cs typeface="Times New Roman" pitchFamily="18" charset="0"/>
            </a:endParaRPr>
          </a:p>
          <a:p>
            <a:pPr algn="justLow">
              <a:lnSpc>
                <a:spcPct val="120000"/>
              </a:lnSpc>
              <a:buNone/>
            </a:pPr>
            <a:r>
              <a:rPr lang="ar-YE" b="1" dirty="0" smtClean="0">
                <a:latin typeface="Times New Roman" pitchFamily="18" charset="0"/>
                <a:cs typeface="Times New Roman" pitchFamily="18" charset="0"/>
              </a:rPr>
              <a:t>ب ) </a:t>
            </a:r>
            <a:r>
              <a:rPr lang="ar-SA" b="1" dirty="0" smtClean="0">
                <a:latin typeface="Times New Roman" pitchFamily="18" charset="0"/>
                <a:cs typeface="Times New Roman" pitchFamily="18" charset="0"/>
              </a:rPr>
              <a:t>ثبات مرونة الإحلال رغم أنها لا تساوي الوحدة إلاّ أن الدالة مازالت مقيدة بهذا الشرط.</a:t>
            </a:r>
            <a:endParaRPr lang="en-US" b="1" dirty="0" smtClean="0">
              <a:latin typeface="Times New Roman" pitchFamily="18" charset="0"/>
              <a:cs typeface="Times New Roman" pitchFamily="18" charset="0"/>
            </a:endParaRPr>
          </a:p>
          <a:p>
            <a:pPr algn="justLow">
              <a:lnSpc>
                <a:spcPct val="120000"/>
              </a:lnSpc>
              <a:buNone/>
            </a:pPr>
            <a:r>
              <a:rPr lang="ar-YE" b="1" dirty="0" smtClean="0">
                <a:latin typeface="Times New Roman" pitchFamily="18" charset="0"/>
                <a:cs typeface="Times New Roman" pitchFamily="18" charset="0"/>
              </a:rPr>
              <a:t>ج ) </a:t>
            </a:r>
            <a:r>
              <a:rPr lang="ar-SA" b="1" dirty="0" smtClean="0">
                <a:latin typeface="Times New Roman" pitchFamily="18" charset="0"/>
                <a:cs typeface="Times New Roman" pitchFamily="18" charset="0"/>
              </a:rPr>
              <a:t>الدالة يمكن أن تصف أحد المراحل الثلاثة المعروفة للإنتاج وليس جميعها في آن واحد وتتفق في هذا مع دالة كوب </a:t>
            </a:r>
            <a:r>
              <a:rPr lang="ar-YE" b="1" dirty="0" smtClean="0">
                <a:latin typeface="Times New Roman" pitchFamily="18" charset="0"/>
                <a:cs typeface="Times New Roman" pitchFamily="18" charset="0"/>
              </a:rPr>
              <a:t>            </a:t>
            </a:r>
            <a:r>
              <a:rPr lang="ar-SA" b="1" dirty="0" smtClean="0">
                <a:latin typeface="Times New Roman" pitchFamily="18" charset="0"/>
                <a:cs typeface="Times New Roman" pitchFamily="18" charset="0"/>
              </a:rPr>
              <a:t>دوجلاس.</a:t>
            </a:r>
            <a:endParaRPr lang="en-US" b="1" dirty="0" smtClean="0">
              <a:latin typeface="Times New Roman" pitchFamily="18" charset="0"/>
              <a:cs typeface="Times New Roman" pitchFamily="18" charset="0"/>
            </a:endParaRPr>
          </a:p>
          <a:p>
            <a:pPr algn="justLow">
              <a:buNone/>
            </a:pPr>
            <a:r>
              <a:rPr lang="ar-SA" b="1" dirty="0" smtClean="0">
                <a:latin typeface="Times New Roman" pitchFamily="18" charset="0"/>
                <a:cs typeface="Times New Roman" pitchFamily="18" charset="0"/>
              </a:rPr>
              <a:t> </a:t>
            </a:r>
            <a:endParaRPr lang="en-US" b="1" dirty="0" smtClean="0">
              <a:latin typeface="Times New Roman" pitchFamily="18" charset="0"/>
              <a:cs typeface="Times New Roman" pitchFamily="18" charset="0"/>
            </a:endParaRPr>
          </a:p>
          <a:p>
            <a:pPr>
              <a:buNone/>
            </a:pPr>
            <a:r>
              <a:rPr lang="ar-SA" b="1" dirty="0" smtClean="0"/>
              <a:t> </a:t>
            </a:r>
            <a:endParaRPr lang="en-US" b="1" dirty="0" smtClean="0"/>
          </a:p>
          <a:p>
            <a:pPr>
              <a:lnSpc>
                <a:spcPct val="140000"/>
              </a:lnSpc>
              <a:spcBef>
                <a:spcPts val="1200"/>
              </a:spcBef>
              <a:buNone/>
            </a:pPr>
            <a:endParaRPr lang="ar-SA" b="1" dirty="0" smtClean="0">
              <a:solidFill>
                <a:srgbClr val="0000CC"/>
              </a:solidFill>
            </a:endParaRPr>
          </a:p>
        </p:txBody>
      </p:sp>
      <p:sp>
        <p:nvSpPr>
          <p:cNvPr id="33794" name="عنصر نائب لرقم الشريحة 5"/>
          <p:cNvSpPr>
            <a:spLocks noGrp="1"/>
          </p:cNvSpPr>
          <p:nvPr>
            <p:ph type="sldNum" sz="quarter" idx="12"/>
          </p:nvPr>
        </p:nvSpPr>
        <p:spPr>
          <a:noFill/>
        </p:spPr>
        <p:txBody>
          <a:bodyPr lIns="55479" tIns="27740" rIns="55479" bIns="27740"/>
          <a:lstStyle/>
          <a:p>
            <a:pPr defTabSz="555625"/>
            <a:fld id="{54EDD3EE-6CD7-4826-B802-A8F792F7DAE4}" type="slidenum">
              <a:rPr lang="ar-SA" smtClean="0">
                <a:latin typeface="Arial" pitchFamily="34" charset="0"/>
                <a:cs typeface="Arial" pitchFamily="34" charset="0"/>
              </a:rPr>
              <a:pPr defTabSz="555625"/>
              <a:t>23</a:t>
            </a:fld>
            <a:endParaRPr lang="en-US" dirty="0" smtClean="0">
              <a:latin typeface="Arial" pitchFamily="34" charset="0"/>
              <a:cs typeface="Arial" pitchFamily="34" charset="0"/>
            </a:endParaRPr>
          </a:p>
        </p:txBody>
      </p:sp>
      <p:sp>
        <p:nvSpPr>
          <p:cNvPr id="33796" name="Oval 7"/>
          <p:cNvSpPr>
            <a:spLocks noChangeArrowheads="1"/>
          </p:cNvSpPr>
          <p:nvPr/>
        </p:nvSpPr>
        <p:spPr bwMode="auto">
          <a:xfrm>
            <a:off x="3881430" y="4242598"/>
            <a:ext cx="5214974" cy="500067"/>
          </a:xfrm>
          <a:custGeom>
            <a:avLst/>
            <a:gdLst>
              <a:gd name="connsiteX0" fmla="*/ 0 w 5715040"/>
              <a:gd name="connsiteY0" fmla="*/ 0 h 1000125"/>
              <a:gd name="connsiteX1" fmla="*/ 5715040 w 5715040"/>
              <a:gd name="connsiteY1" fmla="*/ 0 h 1000125"/>
              <a:gd name="connsiteX2" fmla="*/ 5715040 w 5715040"/>
              <a:gd name="connsiteY2" fmla="*/ 1000125 h 1000125"/>
              <a:gd name="connsiteX3" fmla="*/ 0 w 5715040"/>
              <a:gd name="connsiteY3" fmla="*/ 1000125 h 1000125"/>
              <a:gd name="connsiteX4" fmla="*/ 0 w 5715040"/>
              <a:gd name="connsiteY4" fmla="*/ 0 h 1000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5040" h="1000125">
                <a:moveTo>
                  <a:pt x="0" y="0"/>
                </a:moveTo>
                <a:lnTo>
                  <a:pt x="5715040" y="0"/>
                </a:lnTo>
                <a:lnTo>
                  <a:pt x="5715040" y="1000125"/>
                </a:lnTo>
                <a:lnTo>
                  <a:pt x="0" y="1000125"/>
                </a:lnTo>
                <a:lnTo>
                  <a:pt x="0" y="0"/>
                </a:lnTo>
                <a:close/>
              </a:path>
            </a:pathLst>
          </a:custGeom>
          <a:noFill/>
          <a:ln w="9525" algn="ctr">
            <a:noFill/>
            <a:round/>
            <a:headEnd/>
            <a:tailEnd/>
          </a:ln>
        </p:spPr>
        <p:txBody>
          <a:bodyPr/>
          <a:lstStyle/>
          <a:p>
            <a:pPr algn="ctr"/>
            <a:r>
              <a:rPr lang="ar-SA" sz="2800" b="1" dirty="0" smtClean="0"/>
              <a:t>أهـم عـــيوب دالة </a:t>
            </a:r>
            <a:r>
              <a:rPr lang="en-US" sz="2800" b="1" i="1" dirty="0"/>
              <a:t>CES</a:t>
            </a:r>
            <a:r>
              <a:rPr lang="ar-SA" sz="2800" b="1" dirty="0"/>
              <a:t>:</a:t>
            </a:r>
            <a:endParaRPr lang="en-US" sz="28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0" name="Rectangle 3"/>
          <p:cNvSpPr>
            <a:spLocks noGrp="1" noChangeArrowheads="1"/>
          </p:cNvSpPr>
          <p:nvPr>
            <p:ph idx="1"/>
          </p:nvPr>
        </p:nvSpPr>
        <p:spPr>
          <a:xfrm>
            <a:off x="452406" y="1455738"/>
            <a:ext cx="9215502" cy="5358629"/>
          </a:xfrm>
          <a:solidFill>
            <a:srgbClr val="FFC000"/>
          </a:solidFill>
          <a:ln>
            <a:noFill/>
          </a:ln>
        </p:spPr>
        <p:txBody>
          <a:bodyPr lIns="55479" tIns="27740" rIns="55479" bIns="27740">
            <a:normAutofit/>
          </a:bodyPr>
          <a:lstStyle/>
          <a:p>
            <a:pPr marL="0" algn="justLow">
              <a:buNone/>
            </a:pPr>
            <a:r>
              <a:rPr lang="ar-SA" sz="1800" b="1" dirty="0" smtClean="0">
                <a:latin typeface="Times New Roman" pitchFamily="18" charset="0"/>
                <a:cs typeface="Times New Roman" pitchFamily="18" charset="0"/>
              </a:rPr>
              <a:t>تعد دالة </a:t>
            </a:r>
            <a:r>
              <a:rPr lang="en-US" sz="1800" b="1" i="1" dirty="0" smtClean="0">
                <a:latin typeface="Times New Roman" pitchFamily="18" charset="0"/>
                <a:cs typeface="Times New Roman" pitchFamily="18" charset="0"/>
              </a:rPr>
              <a:t>VES</a:t>
            </a:r>
            <a:r>
              <a:rPr lang="ar-SA" sz="1800" b="1" dirty="0" smtClean="0">
                <a:latin typeface="Times New Roman" pitchFamily="18" charset="0"/>
                <a:cs typeface="Times New Roman" pitchFamily="18" charset="0"/>
              </a:rPr>
              <a:t> تطويراً جديداً لدالة كوب دوجلاس </a:t>
            </a:r>
            <a:r>
              <a:rPr lang="ar-SA" sz="1800" b="1" dirty="0" err="1" smtClean="0">
                <a:latin typeface="Times New Roman" pitchFamily="18" charset="0"/>
                <a:cs typeface="Times New Roman" pitchFamily="18" charset="0"/>
              </a:rPr>
              <a:t>و</a:t>
            </a:r>
            <a:r>
              <a:rPr lang="ar-SA" sz="1800" b="1" dirty="0" smtClean="0">
                <a:latin typeface="Times New Roman" pitchFamily="18" charset="0"/>
                <a:cs typeface="Times New Roman" pitchFamily="18" charset="0"/>
              </a:rPr>
              <a:t> دالة </a:t>
            </a:r>
            <a:r>
              <a:rPr lang="en-US" sz="1800" b="1" i="1" dirty="0" smtClean="0">
                <a:latin typeface="Times New Roman" pitchFamily="18" charset="0"/>
                <a:cs typeface="Times New Roman" pitchFamily="18" charset="0"/>
              </a:rPr>
              <a:t>CES</a:t>
            </a:r>
            <a:r>
              <a:rPr lang="ar-SA" sz="1800" b="1" dirty="0" smtClean="0">
                <a:latin typeface="Times New Roman" pitchFamily="18" charset="0"/>
                <a:cs typeface="Times New Roman" pitchFamily="18" charset="0"/>
              </a:rPr>
              <a:t> حيث تحررت من شرط ثبات مرونة الإحلال، وتأخذ الدالة الصورة الرياضية التالية:</a:t>
            </a:r>
            <a:endParaRPr lang="en-US" sz="1800" b="1" dirty="0" smtClean="0">
              <a:latin typeface="Times New Roman" pitchFamily="18" charset="0"/>
              <a:cs typeface="Times New Roman" pitchFamily="18" charset="0"/>
            </a:endParaRPr>
          </a:p>
          <a:p>
            <a:pPr algn="justLow">
              <a:buNone/>
            </a:pPr>
            <a:endParaRPr lang="en-US" sz="1800" b="1" dirty="0" smtClean="0">
              <a:latin typeface="Times New Roman" pitchFamily="18" charset="0"/>
              <a:cs typeface="Times New Roman" pitchFamily="18" charset="0"/>
            </a:endParaRPr>
          </a:p>
          <a:p>
            <a:pPr algn="justLow">
              <a:buNone/>
            </a:pPr>
            <a:endParaRPr lang="ar-SA" sz="1800" b="1" dirty="0" smtClean="0">
              <a:latin typeface="Times New Roman" pitchFamily="18" charset="0"/>
              <a:cs typeface="Times New Roman" pitchFamily="18" charset="0"/>
            </a:endParaRPr>
          </a:p>
          <a:p>
            <a:pPr algn="justLow">
              <a:buNone/>
            </a:pPr>
            <a:endParaRPr lang="en-US"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وبفرض أن :</a:t>
            </a:r>
            <a:endParaRPr lang="en-US"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                                                              </a:t>
            </a:r>
          </a:p>
          <a:p>
            <a:pPr algn="justLow">
              <a:buNone/>
            </a:pPr>
            <a:r>
              <a:rPr lang="en-US" sz="1800" b="1" dirty="0" smtClean="0">
                <a:latin typeface="Times New Roman" pitchFamily="18" charset="0"/>
                <a:cs typeface="Times New Roman" pitchFamily="18" charset="0"/>
              </a:rPr>
              <a:t>                                                                               (9-16)           </a:t>
            </a:r>
            <a:endParaRPr lang="ar-SA" sz="1800" b="1" dirty="0" smtClean="0">
              <a:latin typeface="Times New Roman" pitchFamily="18" charset="0"/>
              <a:cs typeface="Times New Roman" pitchFamily="18" charset="0"/>
            </a:endParaRPr>
          </a:p>
          <a:p>
            <a:pPr algn="justLow">
              <a:buNone/>
            </a:pPr>
            <a:r>
              <a:rPr lang="en-US" sz="1800" b="1" dirty="0" smtClean="0">
                <a:latin typeface="Times New Roman" pitchFamily="18" charset="0"/>
                <a:cs typeface="Times New Roman" pitchFamily="18" charset="0"/>
              </a:rPr>
              <a:t>                                                                                                       </a:t>
            </a:r>
          </a:p>
          <a:p>
            <a:pPr algn="justLow">
              <a:buNone/>
            </a:pPr>
            <a:r>
              <a:rPr lang="ar-SA" sz="1800" b="1" dirty="0" smtClean="0">
                <a:latin typeface="Times New Roman" pitchFamily="18" charset="0"/>
                <a:cs typeface="Times New Roman" pitchFamily="18" charset="0"/>
              </a:rPr>
              <a:t>فإن الدالة (</a:t>
            </a:r>
            <a:r>
              <a:rPr lang="en-US" sz="1800" b="1" dirty="0" smtClean="0">
                <a:latin typeface="Times New Roman" pitchFamily="18" charset="0"/>
                <a:cs typeface="Times New Roman" pitchFamily="18" charset="0"/>
              </a:rPr>
              <a:t>9-16</a:t>
            </a:r>
            <a:r>
              <a:rPr lang="ar-SA" sz="1800" b="1" dirty="0" smtClean="0">
                <a:latin typeface="Times New Roman" pitchFamily="18" charset="0"/>
                <a:cs typeface="Times New Roman" pitchFamily="18" charset="0"/>
              </a:rPr>
              <a:t>) يمكن إعادة كتابتها كما يلي:</a:t>
            </a:r>
            <a:endParaRPr lang="en-US"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				</a:t>
            </a:r>
            <a:endParaRPr lang="en-US" sz="1800" b="1" dirty="0" smtClean="0">
              <a:latin typeface="Times New Roman" pitchFamily="18" charset="0"/>
              <a:cs typeface="Times New Roman" pitchFamily="18" charset="0"/>
            </a:endParaRPr>
          </a:p>
          <a:p>
            <a:pPr algn="justLow">
              <a:buNone/>
            </a:pPr>
            <a:r>
              <a:rPr lang="en-US" sz="1800" b="1" dirty="0" smtClean="0">
                <a:latin typeface="Times New Roman" pitchFamily="18" charset="0"/>
                <a:cs typeface="Times New Roman" pitchFamily="18" charset="0"/>
              </a:rPr>
              <a:t>                                                                                                      </a:t>
            </a:r>
          </a:p>
          <a:p>
            <a:pPr algn="justLow">
              <a:buNone/>
            </a:pPr>
            <a:r>
              <a:rPr lang="en-US" sz="1800" b="1" dirty="0" smtClean="0">
                <a:latin typeface="Times New Roman" pitchFamily="18" charset="0"/>
                <a:cs typeface="Times New Roman" pitchFamily="18" charset="0"/>
              </a:rPr>
              <a:t>(9-17)</a:t>
            </a:r>
            <a:endParaRPr lang="ar-SA" sz="1800" b="1" dirty="0" smtClean="0">
              <a:latin typeface="Times New Roman" pitchFamily="18" charset="0"/>
              <a:cs typeface="Times New Roman" pitchFamily="18" charset="0"/>
            </a:endParaRPr>
          </a:p>
          <a:p>
            <a:pPr algn="justLow">
              <a:buNone/>
            </a:pPr>
            <a:endParaRPr lang="ar-SA"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يلاحظ من المعادلة (</a:t>
            </a:r>
            <a:r>
              <a:rPr lang="en-US" sz="1800" b="1" dirty="0" smtClean="0">
                <a:latin typeface="Times New Roman" pitchFamily="18" charset="0"/>
                <a:cs typeface="Times New Roman" pitchFamily="18" charset="0"/>
              </a:rPr>
              <a:t>9-17</a:t>
            </a:r>
            <a:r>
              <a:rPr lang="ar-SA" sz="1800" b="1" dirty="0" smtClean="0">
                <a:latin typeface="Times New Roman" pitchFamily="18" charset="0"/>
                <a:cs typeface="Times New Roman" pitchFamily="18" charset="0"/>
              </a:rPr>
              <a:t>) أنها تتخذ شكل دالة </a:t>
            </a:r>
            <a:r>
              <a:rPr lang="en-US" sz="1800" b="1" i="1" dirty="0" smtClean="0">
                <a:latin typeface="Times New Roman" pitchFamily="18" charset="0"/>
                <a:cs typeface="Times New Roman" pitchFamily="18" charset="0"/>
              </a:rPr>
              <a:t>CES</a:t>
            </a:r>
            <a:r>
              <a:rPr lang="ar-SA" sz="1800" b="1" dirty="0" smtClean="0">
                <a:latin typeface="Times New Roman" pitchFamily="18" charset="0"/>
                <a:cs typeface="Times New Roman" pitchFamily="18" charset="0"/>
              </a:rPr>
              <a:t> فيما عدا أن دالة </a:t>
            </a:r>
            <a:r>
              <a:rPr lang="en-US" sz="1800" b="1" i="1" dirty="0" smtClean="0">
                <a:latin typeface="Times New Roman" pitchFamily="18" charset="0"/>
                <a:cs typeface="Times New Roman" pitchFamily="18" charset="0"/>
              </a:rPr>
              <a:t>VES</a:t>
            </a:r>
            <a:r>
              <a:rPr lang="ar-SA" sz="1800" b="1" dirty="0" smtClean="0">
                <a:latin typeface="Times New Roman" pitchFamily="18" charset="0"/>
                <a:cs typeface="Times New Roman" pitchFamily="18" charset="0"/>
              </a:rPr>
              <a:t> تحتوي على عنصر ثالث وهو نسبة رأس المال إلى العمل  </a:t>
            </a:r>
            <a:endParaRPr lang="en-US" sz="1800" b="1" dirty="0" smtClean="0">
              <a:latin typeface="Times New Roman" pitchFamily="18" charset="0"/>
              <a:cs typeface="Times New Roman" pitchFamily="18" charset="0"/>
            </a:endParaRPr>
          </a:p>
          <a:p>
            <a:pPr>
              <a:buFontTx/>
              <a:buNone/>
            </a:pPr>
            <a:endParaRPr lang="en-US" sz="2400" b="1" dirty="0" smtClean="0"/>
          </a:p>
        </p:txBody>
      </p:sp>
      <p:sp>
        <p:nvSpPr>
          <p:cNvPr id="21509" name="عنصر نائب لرقم الشريحة 5"/>
          <p:cNvSpPr>
            <a:spLocks noGrp="1"/>
          </p:cNvSpPr>
          <p:nvPr>
            <p:ph type="sldNum" sz="quarter" idx="12"/>
          </p:nvPr>
        </p:nvSpPr>
        <p:spPr>
          <a:xfrm>
            <a:off x="176213" y="6553200"/>
            <a:ext cx="2376487" cy="503238"/>
          </a:xfrm>
          <a:noFill/>
        </p:spPr>
        <p:txBody>
          <a:bodyPr lIns="55479" tIns="27740" rIns="55479" bIns="27740"/>
          <a:lstStyle/>
          <a:p>
            <a:pPr defTabSz="555625"/>
            <a:fld id="{C035BEEE-0B30-4F14-946D-D04356DB20DC}" type="slidenum">
              <a:rPr lang="ar-SA" smtClean="0">
                <a:latin typeface="Arial" pitchFamily="34" charset="0"/>
                <a:cs typeface="Arial" pitchFamily="34" charset="0"/>
              </a:rPr>
              <a:pPr defTabSz="555625"/>
              <a:t>24</a:t>
            </a:fld>
            <a:endParaRPr lang="en-US" dirty="0" smtClean="0">
              <a:latin typeface="Arial" pitchFamily="34" charset="0"/>
              <a:cs typeface="Arial" pitchFamily="34" charset="0"/>
            </a:endParaRPr>
          </a:p>
        </p:txBody>
      </p:sp>
      <p:sp>
        <p:nvSpPr>
          <p:cNvPr id="21511" name="AutoShape 5"/>
          <p:cNvSpPr>
            <a:spLocks noChangeArrowheads="1"/>
          </p:cNvSpPr>
          <p:nvPr/>
        </p:nvSpPr>
        <p:spPr bwMode="auto">
          <a:xfrm>
            <a:off x="2952736" y="742137"/>
            <a:ext cx="6572235" cy="642943"/>
          </a:xfrm>
          <a:prstGeom prst="rect">
            <a:avLst/>
          </a:prstGeom>
          <a:solidFill>
            <a:schemeClr val="bg2">
              <a:lumMod val="90000"/>
            </a:schemeClr>
          </a:solidFill>
          <a:ln w="28575">
            <a:noFill/>
            <a:round/>
            <a:headEnd/>
            <a:tailEnd/>
          </a:ln>
        </p:spPr>
        <p:txBody>
          <a:bodyPr wrap="none" lIns="91430" tIns="45716" rIns="91430" bIns="45716" anchor="ctr"/>
          <a:lstStyle/>
          <a:p>
            <a:r>
              <a:rPr lang="ar-SA" sz="2400" b="1" dirty="0" smtClean="0"/>
              <a:t>دالـة الإنتاج </a:t>
            </a:r>
            <a:r>
              <a:rPr lang="ar-SA" sz="2400" b="1" dirty="0"/>
              <a:t>ذات </a:t>
            </a:r>
            <a:r>
              <a:rPr lang="ar-SA" sz="2400" b="1" dirty="0" smtClean="0"/>
              <a:t>مــرونة الإحلال المتغيرة</a:t>
            </a:r>
            <a:endParaRPr lang="en-US" sz="2400" dirty="0"/>
          </a:p>
        </p:txBody>
      </p:sp>
      <p:graphicFrame>
        <p:nvGraphicFramePr>
          <p:cNvPr id="21506" name="Object 19" descr="Canvas"/>
          <p:cNvGraphicFramePr>
            <a:graphicFrameLocks noChangeAspect="1"/>
          </p:cNvGraphicFramePr>
          <p:nvPr/>
        </p:nvGraphicFramePr>
        <p:xfrm>
          <a:off x="1809728" y="1956583"/>
          <a:ext cx="4357687" cy="1010478"/>
        </p:xfrm>
        <a:graphic>
          <a:graphicData uri="http://schemas.openxmlformats.org/presentationml/2006/ole">
            <mc:AlternateContent xmlns:mc="http://schemas.openxmlformats.org/markup-compatibility/2006">
              <mc:Choice xmlns:v="urn:schemas-microsoft-com:vml" Requires="v">
                <p:oleObj spid="_x0000_s21518" name="Equation" r:id="rId4" imgW="2793960" imgH="622080" progId="Equation.3">
                  <p:embed/>
                </p:oleObj>
              </mc:Choice>
              <mc:Fallback>
                <p:oleObj name="Equation" r:id="rId4" imgW="2793960" imgH="622080" progId="Equation.3">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9728" y="1956583"/>
                        <a:ext cx="4357687" cy="1010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7" name="Object 20" descr="Parchment"/>
          <p:cNvGraphicFramePr>
            <a:graphicFrameLocks noChangeAspect="1"/>
          </p:cNvGraphicFramePr>
          <p:nvPr/>
        </p:nvGraphicFramePr>
        <p:xfrm>
          <a:off x="1952604" y="3171029"/>
          <a:ext cx="3643338" cy="998175"/>
        </p:xfrm>
        <a:graphic>
          <a:graphicData uri="http://schemas.openxmlformats.org/presentationml/2006/ole">
            <mc:AlternateContent xmlns:mc="http://schemas.openxmlformats.org/markup-compatibility/2006">
              <mc:Choice xmlns:v="urn:schemas-microsoft-com:vml" Requires="v">
                <p:oleObj spid="_x0000_s21519" name="Equation" r:id="rId6" imgW="1828800" imgH="838080" progId="Equation.3">
                  <p:embed/>
                </p:oleObj>
              </mc:Choice>
              <mc:Fallback>
                <p:oleObj name="Equation" r:id="rId6" imgW="1828800" imgH="838080" progId="Equation.3">
                  <p:embed/>
                  <p:pic>
                    <p:nvPicPr>
                      <p:cNvPr id="0" name="Object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2604" y="3171029"/>
                        <a:ext cx="3643338" cy="99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8" name="Object 21" descr="Recycled paper"/>
          <p:cNvGraphicFramePr>
            <a:graphicFrameLocks noChangeAspect="1"/>
          </p:cNvGraphicFramePr>
          <p:nvPr/>
        </p:nvGraphicFramePr>
        <p:xfrm>
          <a:off x="1595414" y="4742665"/>
          <a:ext cx="4362450" cy="1087437"/>
        </p:xfrm>
        <a:graphic>
          <a:graphicData uri="http://schemas.openxmlformats.org/presentationml/2006/ole">
            <mc:AlternateContent xmlns:mc="http://schemas.openxmlformats.org/markup-compatibility/2006">
              <mc:Choice xmlns:v="urn:schemas-microsoft-com:vml" Requires="v">
                <p:oleObj spid="_x0000_s21520" name="معادلة" r:id="rId8" imgW="2527200" imgH="495000" progId="Equation.3">
                  <p:embed/>
                </p:oleObj>
              </mc:Choice>
              <mc:Fallback>
                <p:oleObj name="معادلة" r:id="rId8" imgW="2527200" imgH="495000" progId="Equation.3">
                  <p:embed/>
                  <p:pic>
                    <p:nvPicPr>
                      <p:cNvPr id="0" name="Object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95414" y="4742665"/>
                        <a:ext cx="4362450" cy="108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كائن 7"/>
          <p:cNvGraphicFramePr>
            <a:graphicFrameLocks noChangeAspect="1"/>
          </p:cNvGraphicFramePr>
          <p:nvPr/>
        </p:nvGraphicFramePr>
        <p:xfrm>
          <a:off x="8382024" y="6314301"/>
          <a:ext cx="190500" cy="368300"/>
        </p:xfrm>
        <a:graphic>
          <a:graphicData uri="http://schemas.openxmlformats.org/presentationml/2006/ole">
            <mc:AlternateContent xmlns:mc="http://schemas.openxmlformats.org/markup-compatibility/2006">
              <mc:Choice xmlns:v="urn:schemas-microsoft-com:vml" Requires="v">
                <p:oleObj spid="_x0000_s21521" name="معادلة" r:id="rId10" imgW="190440" imgH="368280" progId="Equation.3">
                  <p:embed/>
                </p:oleObj>
              </mc:Choice>
              <mc:Fallback>
                <p:oleObj name="معادلة" r:id="rId10" imgW="190440" imgH="36828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382024" y="6314301"/>
                        <a:ext cx="190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452406" y="1599393"/>
            <a:ext cx="9144064" cy="5000659"/>
          </a:xfrm>
          <a:solidFill>
            <a:srgbClr val="FFC000"/>
          </a:solidFill>
          <a:ln>
            <a:noFill/>
          </a:ln>
        </p:spPr>
        <p:txBody>
          <a:bodyPr lIns="55479" tIns="27740" rIns="55479" bIns="27740">
            <a:normAutofit/>
          </a:bodyPr>
          <a:lstStyle/>
          <a:p>
            <a:pPr marL="0" lvl="1">
              <a:buNone/>
              <a:defRPr/>
            </a:pPr>
            <a:r>
              <a:rPr lang="ar-YE" sz="1800" b="1" dirty="0" smtClean="0">
                <a:latin typeface="Times New Roman" pitchFamily="18" charset="0"/>
                <a:cs typeface="Times New Roman" pitchFamily="18" charset="0"/>
              </a:rPr>
              <a:t>1- </a:t>
            </a:r>
            <a:r>
              <a:rPr lang="ar-SA" sz="1800" b="1" dirty="0" smtClean="0">
                <a:latin typeface="Times New Roman" pitchFamily="18" charset="0"/>
                <a:cs typeface="Times New Roman" pitchFamily="18" charset="0"/>
              </a:rPr>
              <a:t>مرونة الإحلال في الدالة </a:t>
            </a:r>
            <a:r>
              <a:rPr lang="en-US" sz="1800" b="1" i="1" dirty="0" smtClean="0">
                <a:latin typeface="Times New Roman" pitchFamily="18" charset="0"/>
                <a:cs typeface="Times New Roman" pitchFamily="18" charset="0"/>
              </a:rPr>
              <a:t>VES</a:t>
            </a:r>
            <a:r>
              <a:rPr lang="ar-SA" sz="1800" b="1" dirty="0" smtClean="0">
                <a:latin typeface="Times New Roman" pitchFamily="18" charset="0"/>
                <a:cs typeface="Times New Roman" pitchFamily="18" charset="0"/>
              </a:rPr>
              <a:t> تأخذ الصورة التالية:</a:t>
            </a:r>
            <a:endParaRPr lang="en-US" sz="1800" b="1" dirty="0" smtClean="0">
              <a:latin typeface="Times New Roman" pitchFamily="18" charset="0"/>
              <a:cs typeface="Times New Roman" pitchFamily="18" charset="0"/>
            </a:endParaRPr>
          </a:p>
          <a:p>
            <a:pPr>
              <a:buNone/>
              <a:defRPr/>
            </a:pPr>
            <a:r>
              <a:rPr lang="ar-SA" sz="1800" b="1" dirty="0" smtClean="0">
                <a:latin typeface="Times New Roman" pitchFamily="18" charset="0"/>
                <a:cs typeface="Times New Roman" pitchFamily="18" charset="0"/>
              </a:rPr>
              <a:t>		</a:t>
            </a:r>
            <a:endParaRPr lang="ar-YE" sz="1800" b="1" dirty="0" smtClean="0">
              <a:latin typeface="Times New Roman" pitchFamily="18" charset="0"/>
              <a:cs typeface="Times New Roman" pitchFamily="18" charset="0"/>
            </a:endParaRPr>
          </a:p>
          <a:p>
            <a:pPr>
              <a:buNone/>
              <a:defRPr/>
            </a:pPr>
            <a:endParaRPr lang="ar-YE" sz="1800" b="1" dirty="0" smtClean="0">
              <a:latin typeface="Times New Roman" pitchFamily="18" charset="0"/>
              <a:cs typeface="Times New Roman" pitchFamily="18" charset="0"/>
            </a:endParaRPr>
          </a:p>
          <a:p>
            <a:pPr>
              <a:buNone/>
              <a:defRPr/>
            </a:pPr>
            <a:r>
              <a:rPr lang="ar-YE" sz="1800" b="1"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(9-18)</a:t>
            </a:r>
            <a:endParaRPr lang="ar-SA" sz="1800" b="1" dirty="0" smtClean="0">
              <a:latin typeface="Times New Roman" pitchFamily="18" charset="0"/>
              <a:cs typeface="Times New Roman" pitchFamily="18" charset="0"/>
            </a:endParaRPr>
          </a:p>
          <a:p>
            <a:pPr>
              <a:buNone/>
              <a:defRPr/>
            </a:pPr>
            <a:endParaRPr lang="ar-SA" sz="1800" b="1" dirty="0" smtClean="0">
              <a:latin typeface="Times New Roman" pitchFamily="18" charset="0"/>
              <a:cs typeface="Times New Roman" pitchFamily="18" charset="0"/>
            </a:endParaRPr>
          </a:p>
          <a:p>
            <a:pPr>
              <a:buNone/>
              <a:defRPr/>
            </a:pPr>
            <a:endParaRPr lang="ar-SA" sz="1800" b="1" dirty="0" smtClean="0">
              <a:latin typeface="Times New Roman" pitchFamily="18" charset="0"/>
              <a:cs typeface="Times New Roman" pitchFamily="18" charset="0"/>
            </a:endParaRPr>
          </a:p>
          <a:p>
            <a:pPr>
              <a:buNone/>
              <a:defRPr/>
            </a:pPr>
            <a:r>
              <a:rPr lang="ar-YE" sz="1800" b="1" dirty="0" smtClean="0">
                <a:latin typeface="Times New Roman" pitchFamily="18" charset="0"/>
                <a:cs typeface="Times New Roman" pitchFamily="18" charset="0"/>
              </a:rPr>
              <a:t>                                                                                                                        </a:t>
            </a:r>
          </a:p>
          <a:p>
            <a:pPr algn="l">
              <a:buNone/>
              <a:defRPr/>
            </a:pPr>
            <a:r>
              <a:rPr lang="ar-YE" sz="1800" b="1" dirty="0" smtClean="0">
                <a:latin typeface="Times New Roman" pitchFamily="18" charset="0"/>
                <a:cs typeface="Times New Roman" pitchFamily="18" charset="0"/>
              </a:rPr>
              <a:t>                                                                                                                                                     </a:t>
            </a:r>
            <a:endParaRPr lang="en-US" sz="1800" b="1" dirty="0" smtClean="0">
              <a:latin typeface="Times New Roman" pitchFamily="18" charset="0"/>
              <a:cs typeface="Times New Roman" pitchFamily="18" charset="0"/>
            </a:endParaRPr>
          </a:p>
          <a:p>
            <a:pPr>
              <a:buNone/>
              <a:defRPr/>
            </a:pPr>
            <a:r>
              <a:rPr lang="ar-SA" sz="1800" b="1" dirty="0" smtClean="0">
                <a:latin typeface="Times New Roman" pitchFamily="18" charset="0"/>
                <a:cs typeface="Times New Roman" pitchFamily="18" charset="0"/>
              </a:rPr>
              <a:t>فإذا كانت     </a:t>
            </a:r>
            <a:r>
              <a:rPr lang="en-US" sz="1800" b="1" i="1" dirty="0" smtClean="0">
                <a:latin typeface="Times New Roman" pitchFamily="18" charset="0"/>
                <a:cs typeface="Times New Roman" pitchFamily="18" charset="0"/>
              </a:rPr>
              <a:t>C</a:t>
            </a:r>
            <a:r>
              <a:rPr lang="en-US" sz="1800" b="1" dirty="0" smtClean="0">
                <a:latin typeface="Times New Roman" pitchFamily="18" charset="0"/>
                <a:cs typeface="Times New Roman" pitchFamily="18" charset="0"/>
              </a:rPr>
              <a:t>=0</a:t>
            </a:r>
            <a:r>
              <a:rPr lang="ar-SA" sz="1800" b="1" dirty="0" smtClean="0">
                <a:latin typeface="Times New Roman" pitchFamily="18" charset="0"/>
                <a:cs typeface="Times New Roman" pitchFamily="18" charset="0"/>
              </a:rPr>
              <a:t> 		فإن		 </a:t>
            </a:r>
            <a:r>
              <a:rPr lang="en-US" sz="1800" b="1" i="1" dirty="0" smtClean="0">
                <a:latin typeface="Times New Roman" pitchFamily="18" charset="0"/>
                <a:cs typeface="Times New Roman" pitchFamily="18" charset="0"/>
              </a:rPr>
              <a:t>CES=VES</a:t>
            </a:r>
            <a:endParaRPr lang="en-US" sz="1800" b="1" dirty="0" smtClean="0">
              <a:latin typeface="Times New Roman" pitchFamily="18" charset="0"/>
              <a:cs typeface="Times New Roman" pitchFamily="18" charset="0"/>
            </a:endParaRPr>
          </a:p>
          <a:p>
            <a:pPr>
              <a:buNone/>
              <a:defRPr/>
            </a:pPr>
            <a:r>
              <a:rPr lang="ar-SA" sz="1800" b="1" dirty="0" smtClean="0">
                <a:latin typeface="Times New Roman" pitchFamily="18" charset="0"/>
                <a:cs typeface="Times New Roman" pitchFamily="18" charset="0"/>
              </a:rPr>
              <a:t>                      أما إذا كانت   </a:t>
            </a:r>
            <a:r>
              <a:rPr lang="en-US" sz="1800" b="1" i="1" dirty="0" smtClean="0">
                <a:latin typeface="Times New Roman" pitchFamily="18" charset="0"/>
                <a:cs typeface="Times New Roman" pitchFamily="18" charset="0"/>
              </a:rPr>
              <a:t>b</a:t>
            </a:r>
            <a:r>
              <a:rPr lang="en-US" sz="1800" b="1" dirty="0" smtClean="0">
                <a:latin typeface="Times New Roman" pitchFamily="18" charset="0"/>
                <a:cs typeface="Times New Roman" pitchFamily="18" charset="0"/>
              </a:rPr>
              <a:t>=1       </a:t>
            </a:r>
            <a:r>
              <a:rPr lang="en-US" sz="1800" b="1" i="1" dirty="0" smtClean="0">
                <a:latin typeface="Times New Roman" pitchFamily="18" charset="0"/>
                <a:cs typeface="Times New Roman" pitchFamily="18" charset="0"/>
              </a:rPr>
              <a:t>C=0</a:t>
            </a:r>
            <a:r>
              <a:rPr lang="en-US" sz="1800" b="1" dirty="0" smtClean="0">
                <a:latin typeface="Times New Roman" pitchFamily="18" charset="0"/>
                <a:cs typeface="Times New Roman" pitchFamily="18" charset="0"/>
              </a:rPr>
              <a:t> </a:t>
            </a:r>
            <a:r>
              <a:rPr lang="ar-SA" sz="1800" b="1" dirty="0" smtClean="0">
                <a:latin typeface="Times New Roman" pitchFamily="18" charset="0"/>
                <a:cs typeface="Times New Roman" pitchFamily="18" charset="0"/>
              </a:rPr>
              <a:t>  فإن</a:t>
            </a:r>
            <a:r>
              <a:rPr lang="en-US" sz="1800" b="1" dirty="0" smtClean="0">
                <a:latin typeface="Times New Roman" pitchFamily="18" charset="0"/>
                <a:cs typeface="Times New Roman" pitchFamily="18" charset="0"/>
              </a:rPr>
              <a:t>	</a:t>
            </a:r>
            <a:r>
              <a:rPr lang="ar-SA" sz="1800" b="1" dirty="0" smtClean="0">
                <a:latin typeface="Times New Roman" pitchFamily="18" charset="0"/>
                <a:cs typeface="Times New Roman" pitchFamily="18" charset="0"/>
              </a:rPr>
              <a:t>             </a:t>
            </a:r>
            <a:r>
              <a:rPr lang="en-US" sz="1800" b="1" i="1" dirty="0" smtClean="0">
                <a:latin typeface="Times New Roman" pitchFamily="18" charset="0"/>
                <a:cs typeface="Times New Roman" pitchFamily="18" charset="0"/>
              </a:rPr>
              <a:t>VES</a:t>
            </a:r>
            <a:r>
              <a:rPr lang="en-US" sz="1800" b="1" dirty="0" smtClean="0">
                <a:latin typeface="Times New Roman" pitchFamily="18" charset="0"/>
                <a:cs typeface="Times New Roman" pitchFamily="18" charset="0"/>
              </a:rPr>
              <a:t> = </a:t>
            </a:r>
            <a:r>
              <a:rPr lang="en-US" sz="1800" b="1" i="1" dirty="0" smtClean="0">
                <a:latin typeface="Times New Roman" pitchFamily="18" charset="0"/>
                <a:cs typeface="Times New Roman" pitchFamily="18" charset="0"/>
              </a:rPr>
              <a:t>C-D</a:t>
            </a:r>
            <a:endParaRPr lang="en-US" sz="1800" b="1" dirty="0" smtClean="0">
              <a:latin typeface="Times New Roman" pitchFamily="18" charset="0"/>
              <a:cs typeface="Times New Roman" pitchFamily="18" charset="0"/>
            </a:endParaRPr>
          </a:p>
          <a:p>
            <a:pPr marL="0" lvl="1">
              <a:buNone/>
              <a:defRPr/>
            </a:pPr>
            <a:r>
              <a:rPr lang="ar-YE" sz="1800" b="1" dirty="0" smtClean="0">
                <a:latin typeface="Times New Roman" pitchFamily="18" charset="0"/>
                <a:cs typeface="Times New Roman" pitchFamily="18" charset="0"/>
              </a:rPr>
              <a:t>2- </a:t>
            </a:r>
            <a:r>
              <a:rPr lang="ar-SA" sz="1800" b="1" dirty="0" smtClean="0">
                <a:latin typeface="Times New Roman" pitchFamily="18" charset="0"/>
                <a:cs typeface="Times New Roman" pitchFamily="18" charset="0"/>
              </a:rPr>
              <a:t>تتفق دالة </a:t>
            </a:r>
            <a:r>
              <a:rPr lang="en-US" sz="1800" b="1" i="1" dirty="0" smtClean="0">
                <a:latin typeface="Times New Roman" pitchFamily="18" charset="0"/>
                <a:cs typeface="Times New Roman" pitchFamily="18" charset="0"/>
              </a:rPr>
              <a:t>VES</a:t>
            </a:r>
            <a:r>
              <a:rPr lang="ar-SA" sz="1800" b="1" dirty="0" smtClean="0">
                <a:latin typeface="Times New Roman" pitchFamily="18" charset="0"/>
                <a:cs typeface="Times New Roman" pitchFamily="18" charset="0"/>
              </a:rPr>
              <a:t> مع كل من دالة </a:t>
            </a:r>
            <a:r>
              <a:rPr lang="en-US" sz="1800" b="1" i="1" dirty="0" smtClean="0">
                <a:latin typeface="Times New Roman" pitchFamily="18" charset="0"/>
                <a:cs typeface="Times New Roman" pitchFamily="18" charset="0"/>
              </a:rPr>
              <a:t>C-D</a:t>
            </a:r>
            <a:r>
              <a:rPr lang="en-US" sz="1800" b="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 CES</a:t>
            </a:r>
            <a:r>
              <a:rPr lang="ar-SA" sz="1800" b="1" dirty="0" smtClean="0">
                <a:latin typeface="Times New Roman" pitchFamily="18" charset="0"/>
                <a:cs typeface="Times New Roman" pitchFamily="18" charset="0"/>
              </a:rPr>
              <a:t> في أن دالة الناتج الحدي للمورد هي دالة موجبة الميل.</a:t>
            </a:r>
            <a:endParaRPr lang="en-US" sz="1800" b="1" dirty="0" smtClean="0">
              <a:latin typeface="Times New Roman" pitchFamily="18" charset="0"/>
              <a:cs typeface="Times New Roman" pitchFamily="18" charset="0"/>
            </a:endParaRPr>
          </a:p>
          <a:p>
            <a:pPr>
              <a:buNone/>
              <a:defRPr/>
            </a:pPr>
            <a:r>
              <a:rPr lang="ar-SA" sz="2000" b="1" dirty="0" smtClean="0">
                <a:latin typeface="Times New Roman" pitchFamily="18" charset="0"/>
                <a:cs typeface="Times New Roman" pitchFamily="18" charset="0"/>
              </a:rPr>
              <a:t>ومن أهم عيوب دالة </a:t>
            </a:r>
            <a:r>
              <a:rPr lang="en-US" sz="2000" b="1" i="1" dirty="0" smtClean="0">
                <a:latin typeface="Times New Roman" pitchFamily="18" charset="0"/>
                <a:cs typeface="Times New Roman" pitchFamily="18" charset="0"/>
              </a:rPr>
              <a:t>VES</a:t>
            </a:r>
            <a:r>
              <a:rPr lang="ar-SA" sz="2000" b="1" dirty="0" smtClean="0">
                <a:latin typeface="Times New Roman" pitchFamily="18" charset="0"/>
                <a:cs typeface="Times New Roman" pitchFamily="18" charset="0"/>
              </a:rPr>
              <a:t> مايلي:</a:t>
            </a:r>
            <a:endParaRPr lang="en-US" sz="2000" b="1" dirty="0" smtClean="0">
              <a:latin typeface="Times New Roman" pitchFamily="18" charset="0"/>
              <a:cs typeface="Times New Roman" pitchFamily="18" charset="0"/>
            </a:endParaRPr>
          </a:p>
          <a:p>
            <a:pPr>
              <a:buNone/>
              <a:defRPr/>
            </a:pPr>
            <a:r>
              <a:rPr lang="ar-YE" sz="1800" b="1" dirty="0" smtClean="0">
                <a:latin typeface="Times New Roman" pitchFamily="18" charset="0"/>
                <a:cs typeface="Times New Roman" pitchFamily="18" charset="0"/>
              </a:rPr>
              <a:t>1- </a:t>
            </a:r>
            <a:r>
              <a:rPr lang="ar-YE" sz="1800" b="1" dirty="0" err="1" smtClean="0">
                <a:latin typeface="Times New Roman" pitchFamily="18" charset="0"/>
                <a:cs typeface="Times New Roman" pitchFamily="18" charset="0"/>
              </a:rPr>
              <a:t>ي</a:t>
            </a:r>
            <a:r>
              <a:rPr lang="ar-SA" sz="1800" b="1" dirty="0" smtClean="0">
                <a:latin typeface="Times New Roman" pitchFamily="18" charset="0"/>
                <a:cs typeface="Times New Roman" pitchFamily="18" charset="0"/>
              </a:rPr>
              <a:t>صعب تعميم الدالة لأكثر من متغيرين.</a:t>
            </a:r>
            <a:endParaRPr lang="en-US" sz="1800" b="1" dirty="0" smtClean="0">
              <a:latin typeface="Times New Roman" pitchFamily="18" charset="0"/>
              <a:cs typeface="Times New Roman" pitchFamily="18" charset="0"/>
            </a:endParaRPr>
          </a:p>
          <a:p>
            <a:pPr>
              <a:buNone/>
              <a:defRPr/>
            </a:pPr>
            <a:r>
              <a:rPr lang="ar-YE" sz="1800" b="1" dirty="0" smtClean="0">
                <a:latin typeface="Times New Roman" pitchFamily="18" charset="0"/>
                <a:cs typeface="Times New Roman" pitchFamily="18" charset="0"/>
              </a:rPr>
              <a:t>2- </a:t>
            </a:r>
            <a:r>
              <a:rPr lang="ar-SA" sz="1800" b="1" dirty="0" smtClean="0">
                <a:latin typeface="Times New Roman" pitchFamily="18" charset="0"/>
                <a:cs typeface="Times New Roman" pitchFamily="18" charset="0"/>
              </a:rPr>
              <a:t>الدالة غير خطية المعلمات </a:t>
            </a:r>
            <a:r>
              <a:rPr lang="en-US" sz="1800" b="1" i="1" dirty="0" smtClean="0">
                <a:latin typeface="Times New Roman" pitchFamily="18" charset="0"/>
                <a:cs typeface="Times New Roman" pitchFamily="18" charset="0"/>
              </a:rPr>
              <a:t>Coefficients</a:t>
            </a:r>
            <a:r>
              <a:rPr lang="ar-SA" sz="1800" b="1" dirty="0" smtClean="0">
                <a:latin typeface="Times New Roman" pitchFamily="18" charset="0"/>
                <a:cs typeface="Times New Roman" pitchFamily="18" charset="0"/>
              </a:rPr>
              <a:t> مما يشكل صعوبة في تقديرها.</a:t>
            </a:r>
            <a:endParaRPr lang="en-US" sz="1800" b="1" dirty="0" smtClean="0">
              <a:latin typeface="Times New Roman" pitchFamily="18" charset="0"/>
              <a:cs typeface="Times New Roman" pitchFamily="18" charset="0"/>
            </a:endParaRPr>
          </a:p>
          <a:p>
            <a:pPr>
              <a:buFontTx/>
              <a:buNone/>
              <a:defRPr/>
            </a:pPr>
            <a:endParaRPr lang="en-US" sz="1800" b="1" dirty="0" smtClean="0">
              <a:latin typeface="Times New Roman" pitchFamily="18" charset="0"/>
              <a:cs typeface="Times New Roman" pitchFamily="18" charset="0"/>
            </a:endParaRPr>
          </a:p>
        </p:txBody>
      </p:sp>
      <p:sp>
        <p:nvSpPr>
          <p:cNvPr id="22531" name="عنصر نائب لرقم الشريحة 5"/>
          <p:cNvSpPr>
            <a:spLocks noGrp="1"/>
          </p:cNvSpPr>
          <p:nvPr>
            <p:ph type="sldNum" sz="quarter" idx="12"/>
          </p:nvPr>
        </p:nvSpPr>
        <p:spPr>
          <a:noFill/>
        </p:spPr>
        <p:txBody>
          <a:bodyPr lIns="55479" tIns="27740" rIns="55479" bIns="27740"/>
          <a:lstStyle/>
          <a:p>
            <a:pPr defTabSz="555625"/>
            <a:fld id="{5513A05B-EFA1-48CA-8FF0-DD61B5D63CDC}" type="slidenum">
              <a:rPr lang="ar-SA" smtClean="0">
                <a:latin typeface="Arial" pitchFamily="34" charset="0"/>
                <a:cs typeface="Arial" pitchFamily="34" charset="0"/>
              </a:rPr>
              <a:pPr defTabSz="555625"/>
              <a:t>25</a:t>
            </a:fld>
            <a:endParaRPr lang="en-US" smtClean="0">
              <a:latin typeface="Arial" pitchFamily="34" charset="0"/>
              <a:cs typeface="Arial" pitchFamily="34" charset="0"/>
            </a:endParaRPr>
          </a:p>
        </p:txBody>
      </p:sp>
      <p:sp>
        <p:nvSpPr>
          <p:cNvPr id="22536" name="AutoShape 5"/>
          <p:cNvSpPr>
            <a:spLocks noChangeArrowheads="1"/>
          </p:cNvSpPr>
          <p:nvPr/>
        </p:nvSpPr>
        <p:spPr bwMode="auto">
          <a:xfrm>
            <a:off x="2309794" y="742137"/>
            <a:ext cx="7072303" cy="642943"/>
          </a:xfrm>
          <a:prstGeom prst="rect">
            <a:avLst/>
          </a:prstGeom>
          <a:solidFill>
            <a:schemeClr val="bg2">
              <a:lumMod val="90000"/>
            </a:schemeClr>
          </a:solidFill>
          <a:ln w="28575">
            <a:noFill/>
            <a:round/>
            <a:headEnd/>
            <a:tailEnd/>
          </a:ln>
        </p:spPr>
        <p:txBody>
          <a:bodyPr wrap="none" lIns="91430" tIns="45716" rIns="91430" bIns="45716" anchor="ctr"/>
          <a:lstStyle/>
          <a:p>
            <a:r>
              <a:rPr lang="ar-SA" sz="2400" b="1" dirty="0">
                <a:cs typeface="+mj-cs"/>
              </a:rPr>
              <a:t>وتــــتسم مــــــــرونة الإحــــــــــلال في الـــــــــدالة </a:t>
            </a:r>
            <a:r>
              <a:rPr lang="en-US" sz="2400" b="1" i="1" dirty="0">
                <a:cs typeface="+mj-cs"/>
              </a:rPr>
              <a:t>VES</a:t>
            </a:r>
            <a:r>
              <a:rPr lang="ar-SA" sz="2400" b="1" dirty="0">
                <a:cs typeface="+mj-cs"/>
              </a:rPr>
              <a:t> بالــــــــخصائص الــــــــتالية:ـ</a:t>
            </a:r>
            <a:endParaRPr lang="en-US" sz="2400" b="1" dirty="0">
              <a:cs typeface="+mj-cs"/>
            </a:endParaRPr>
          </a:p>
        </p:txBody>
      </p:sp>
      <p:graphicFrame>
        <p:nvGraphicFramePr>
          <p:cNvPr id="22530" name="Object 6" descr="Parchment"/>
          <p:cNvGraphicFramePr>
            <a:graphicFrameLocks noChangeAspect="1"/>
          </p:cNvGraphicFramePr>
          <p:nvPr/>
        </p:nvGraphicFramePr>
        <p:xfrm>
          <a:off x="1560513" y="1981200"/>
          <a:ext cx="4189412" cy="1119188"/>
        </p:xfrm>
        <a:graphic>
          <a:graphicData uri="http://schemas.openxmlformats.org/presentationml/2006/ole">
            <mc:AlternateContent xmlns:mc="http://schemas.openxmlformats.org/markup-compatibility/2006">
              <mc:Choice xmlns:v="urn:schemas-microsoft-com:vml" Requires="v">
                <p:oleObj spid="_x0000_s22533" name="معادلة" r:id="rId4" imgW="1231560" imgH="558720" progId="Equation.3">
                  <p:embed/>
                </p:oleObj>
              </mc:Choice>
              <mc:Fallback>
                <p:oleObj name="معادلة" r:id="rId4" imgW="1231560" imgH="55872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0513" y="1981200"/>
                        <a:ext cx="4189412" cy="111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idx="1"/>
          </p:nvPr>
        </p:nvSpPr>
        <p:spPr>
          <a:xfrm>
            <a:off x="166654" y="1456518"/>
            <a:ext cx="9572692" cy="5214973"/>
          </a:xfrm>
          <a:solidFill>
            <a:srgbClr val="FFC000"/>
          </a:solidFill>
          <a:ln>
            <a:noFill/>
          </a:ln>
        </p:spPr>
        <p:txBody>
          <a:bodyPr lIns="55479" tIns="27740" rIns="55479" bIns="27740">
            <a:normAutofit fontScale="92500" lnSpcReduction="10000"/>
          </a:bodyPr>
          <a:lstStyle/>
          <a:p>
            <a:pPr algn="justLow">
              <a:buNone/>
            </a:pPr>
            <a:r>
              <a:rPr lang="ar-SA" sz="1700" b="1" dirty="0" smtClean="0">
                <a:latin typeface="Times New Roman" pitchFamily="18" charset="0"/>
                <a:cs typeface="Times New Roman" pitchFamily="18" charset="0"/>
              </a:rPr>
              <a:t>تتخذ الصورة العامة للدوال الجبرية من الدرجة الثانية الشكل التالي:</a:t>
            </a:r>
            <a:endParaRPr lang="en-US" sz="1700" b="1" dirty="0" smtClean="0">
              <a:latin typeface="Times New Roman" pitchFamily="18" charset="0"/>
              <a:cs typeface="Times New Roman" pitchFamily="18" charset="0"/>
            </a:endParaRPr>
          </a:p>
          <a:p>
            <a:pPr algn="justLow">
              <a:buNone/>
            </a:pPr>
            <a:r>
              <a:rPr lang="ar-SA" sz="1600" b="1" dirty="0" smtClean="0">
                <a:latin typeface="Times New Roman" pitchFamily="18" charset="0"/>
                <a:cs typeface="Times New Roman" pitchFamily="18" charset="0"/>
              </a:rPr>
              <a:t>	</a:t>
            </a:r>
            <a:r>
              <a:rPr lang="en-US" sz="1600" b="1" dirty="0" smtClean="0">
                <a:latin typeface="Times New Roman" pitchFamily="18" charset="0"/>
                <a:cs typeface="Times New Roman" pitchFamily="18" charset="0"/>
              </a:rPr>
              <a:t>                                                                                     </a:t>
            </a:r>
          </a:p>
          <a:p>
            <a:pPr algn="justLow">
              <a:buNone/>
            </a:pPr>
            <a:r>
              <a:rPr lang="ar-SA" sz="1600" b="1" dirty="0" smtClean="0">
                <a:latin typeface="Times New Roman" pitchFamily="18" charset="0"/>
                <a:cs typeface="Times New Roman" pitchFamily="18" charset="0"/>
              </a:rPr>
              <a:t>حيث:   </a:t>
            </a:r>
            <a:r>
              <a:rPr lang="en-US" sz="1600" b="1" dirty="0" smtClean="0">
                <a:latin typeface="Times New Roman" pitchFamily="18" charset="0"/>
                <a:cs typeface="Times New Roman" pitchFamily="18" charset="0"/>
              </a:rPr>
              <a:t>(9-19)</a:t>
            </a:r>
          </a:p>
          <a:p>
            <a:pPr algn="justLow">
              <a:buNone/>
            </a:pPr>
            <a:r>
              <a:rPr lang="en-US" sz="1600" b="1" i="1" dirty="0" smtClean="0">
                <a:latin typeface="Times New Roman" pitchFamily="18" charset="0"/>
                <a:cs typeface="Times New Roman" pitchFamily="18" charset="0"/>
              </a:rPr>
              <a:t>Y</a:t>
            </a:r>
            <a:r>
              <a:rPr lang="ar-SA" sz="1600" b="1" dirty="0" smtClean="0">
                <a:latin typeface="Times New Roman" pitchFamily="18" charset="0"/>
                <a:cs typeface="Times New Roman" pitchFamily="18" charset="0"/>
              </a:rPr>
              <a:t>= الإنتاج،</a:t>
            </a:r>
            <a:endParaRPr lang="en-US" sz="1600" b="1" dirty="0" smtClean="0">
              <a:latin typeface="Times New Roman" pitchFamily="18" charset="0"/>
              <a:cs typeface="Times New Roman" pitchFamily="18" charset="0"/>
            </a:endParaRPr>
          </a:p>
          <a:p>
            <a:pPr algn="justLow">
              <a:buNone/>
            </a:pPr>
            <a:r>
              <a:rPr lang="en-US" sz="1600" b="1" i="1" dirty="0" smtClean="0">
                <a:latin typeface="Times New Roman" pitchFamily="18" charset="0"/>
                <a:cs typeface="Times New Roman" pitchFamily="18" charset="0"/>
              </a:rPr>
              <a:t>X</a:t>
            </a:r>
            <a:r>
              <a:rPr lang="en-US" sz="1600" b="1" i="1" baseline="-25000" dirty="0" smtClean="0">
                <a:latin typeface="Times New Roman" pitchFamily="18" charset="0"/>
                <a:cs typeface="Times New Roman" pitchFamily="18" charset="0"/>
              </a:rPr>
              <a:t>2</a:t>
            </a:r>
            <a:r>
              <a:rPr lang="en-US" sz="1600" b="1" dirty="0" smtClean="0">
                <a:latin typeface="Times New Roman" pitchFamily="18" charset="0"/>
                <a:cs typeface="Times New Roman" pitchFamily="18" charset="0"/>
              </a:rPr>
              <a:t>,</a:t>
            </a:r>
            <a:r>
              <a:rPr lang="en-US" sz="1600" b="1" i="1" dirty="0" smtClean="0">
                <a:latin typeface="Times New Roman" pitchFamily="18" charset="0"/>
                <a:cs typeface="Times New Roman" pitchFamily="18" charset="0"/>
              </a:rPr>
              <a:t>X</a:t>
            </a:r>
            <a:r>
              <a:rPr lang="en-US" sz="1600" b="1" i="1" baseline="-25000" dirty="0" smtClean="0">
                <a:latin typeface="Times New Roman" pitchFamily="18" charset="0"/>
                <a:cs typeface="Times New Roman" pitchFamily="18" charset="0"/>
              </a:rPr>
              <a:t>1</a:t>
            </a:r>
            <a:r>
              <a:rPr lang="ar-SA" sz="1600" b="1" dirty="0" smtClean="0">
                <a:latin typeface="Times New Roman" pitchFamily="18" charset="0"/>
                <a:cs typeface="Times New Roman" pitchFamily="18" charset="0"/>
              </a:rPr>
              <a:t> = موردي العمل ورأس المال،</a:t>
            </a:r>
            <a:endParaRPr lang="en-US" sz="1600" b="1" dirty="0" smtClean="0">
              <a:latin typeface="Times New Roman" pitchFamily="18" charset="0"/>
              <a:cs typeface="Times New Roman" pitchFamily="18" charset="0"/>
            </a:endParaRPr>
          </a:p>
          <a:p>
            <a:pPr algn="justLow">
              <a:buNone/>
            </a:pPr>
            <a:r>
              <a:rPr lang="en-US" sz="1600" b="1" i="1" dirty="0" err="1" smtClean="0">
                <a:latin typeface="Times New Roman" pitchFamily="18" charset="0"/>
                <a:cs typeface="Times New Roman" pitchFamily="18" charset="0"/>
              </a:rPr>
              <a:t>a</a:t>
            </a:r>
            <a:r>
              <a:rPr lang="en-US" sz="1600" b="1" i="1" baseline="-25000" dirty="0" err="1" smtClean="0">
                <a:latin typeface="Times New Roman" pitchFamily="18" charset="0"/>
                <a:cs typeface="Times New Roman" pitchFamily="18" charset="0"/>
              </a:rPr>
              <a:t>o</a:t>
            </a:r>
            <a:r>
              <a:rPr lang="ar-SA" sz="1600" b="1" dirty="0" smtClean="0">
                <a:latin typeface="Times New Roman" pitchFamily="18" charset="0"/>
                <a:cs typeface="Times New Roman" pitchFamily="18" charset="0"/>
              </a:rPr>
              <a:t>= ثابت الدالة،</a:t>
            </a:r>
            <a:r>
              <a:rPr lang="en-US" sz="1600" b="1" i="1" dirty="0" smtClean="0">
                <a:latin typeface="Times New Roman" pitchFamily="18" charset="0"/>
                <a:cs typeface="Times New Roman" pitchFamily="18" charset="0"/>
              </a:rPr>
              <a:t>a,b</a:t>
            </a:r>
            <a:r>
              <a:rPr lang="ar-SA" sz="1600" b="1" dirty="0" smtClean="0">
                <a:latin typeface="Times New Roman" pitchFamily="18" charset="0"/>
                <a:cs typeface="Times New Roman" pitchFamily="18" charset="0"/>
              </a:rPr>
              <a:t>= معاملات الدالة.</a:t>
            </a:r>
            <a:endParaRPr lang="en-US" sz="1600" b="1" dirty="0" smtClean="0">
              <a:latin typeface="Times New Roman" pitchFamily="18" charset="0"/>
              <a:cs typeface="Times New Roman" pitchFamily="18" charset="0"/>
            </a:endParaRPr>
          </a:p>
          <a:p>
            <a:pPr algn="justLow">
              <a:buNone/>
            </a:pPr>
            <a:r>
              <a:rPr lang="ar-SA" sz="2000" b="1" dirty="0" smtClean="0">
                <a:latin typeface="Times New Roman" pitchFamily="18" charset="0"/>
                <a:cs typeface="Times New Roman" pitchFamily="18" charset="0"/>
              </a:rPr>
              <a:t>وتـتسم هذه الــدالة بالــخصائص الــــتالية:</a:t>
            </a:r>
            <a:endParaRPr lang="en-US" sz="2000" b="1" dirty="0" smtClean="0">
              <a:latin typeface="Times New Roman" pitchFamily="18" charset="0"/>
              <a:cs typeface="Times New Roman" pitchFamily="18" charset="0"/>
            </a:endParaRPr>
          </a:p>
          <a:p>
            <a:pPr algn="justLow">
              <a:lnSpc>
                <a:spcPct val="150000"/>
              </a:lnSpc>
              <a:buNone/>
            </a:pPr>
            <a:r>
              <a:rPr lang="ar-YE" sz="1600" b="1" dirty="0" smtClean="0">
                <a:latin typeface="Times New Roman" pitchFamily="18" charset="0"/>
                <a:cs typeface="Times New Roman" pitchFamily="18" charset="0"/>
              </a:rPr>
              <a:t>1- </a:t>
            </a:r>
            <a:r>
              <a:rPr lang="ar-SA" sz="1600" b="1" dirty="0" smtClean="0">
                <a:latin typeface="Times New Roman" pitchFamily="18" charset="0"/>
                <a:cs typeface="Times New Roman" pitchFamily="18" charset="0"/>
              </a:rPr>
              <a:t>الدالة غير متجانسة.</a:t>
            </a:r>
            <a:endParaRPr lang="en-US" sz="1600" b="1" dirty="0" smtClean="0">
              <a:latin typeface="Times New Roman" pitchFamily="18" charset="0"/>
              <a:cs typeface="Times New Roman" pitchFamily="18" charset="0"/>
            </a:endParaRPr>
          </a:p>
          <a:p>
            <a:pPr algn="justLow">
              <a:lnSpc>
                <a:spcPct val="150000"/>
              </a:lnSpc>
              <a:buNone/>
            </a:pPr>
            <a:r>
              <a:rPr lang="ar-SA" sz="1600" b="1" dirty="0" smtClean="0">
                <a:latin typeface="Times New Roman" pitchFamily="18" charset="0"/>
                <a:cs typeface="Times New Roman" pitchFamily="18" charset="0"/>
              </a:rPr>
              <a:t>2- إذا كانت قيمة </a:t>
            </a:r>
            <a:r>
              <a:rPr lang="en-US" sz="1600" b="1" i="1" dirty="0" smtClean="0">
                <a:latin typeface="Times New Roman" pitchFamily="18" charset="0"/>
                <a:cs typeface="Times New Roman" pitchFamily="18" charset="0"/>
              </a:rPr>
              <a:t>b</a:t>
            </a:r>
            <a:r>
              <a:rPr lang="en-US" sz="1600" b="1" i="1" baseline="-25000" dirty="0" smtClean="0">
                <a:latin typeface="Times New Roman" pitchFamily="18" charset="0"/>
                <a:cs typeface="Times New Roman" pitchFamily="18" charset="0"/>
              </a:rPr>
              <a:t>3</a:t>
            </a:r>
            <a:r>
              <a:rPr lang="en-US" sz="1600" b="1" dirty="0" smtClean="0">
                <a:latin typeface="Times New Roman" pitchFamily="18" charset="0"/>
                <a:cs typeface="Times New Roman" pitchFamily="18" charset="0"/>
              </a:rPr>
              <a:t>&lt;0</a:t>
            </a:r>
            <a:r>
              <a:rPr lang="ar-SA" sz="1600" b="1" dirty="0" smtClean="0">
                <a:latin typeface="Times New Roman" pitchFamily="18" charset="0"/>
                <a:cs typeface="Times New Roman" pitchFamily="18" charset="0"/>
              </a:rPr>
              <a:t> (أقل من الصفر) فإن الدالة تصلح للموارد المتنافسة</a:t>
            </a:r>
            <a:endParaRPr lang="en-US" sz="1600" b="1" dirty="0" smtClean="0">
              <a:latin typeface="Times New Roman" pitchFamily="18" charset="0"/>
              <a:cs typeface="Times New Roman" pitchFamily="18" charset="0"/>
            </a:endParaRPr>
          </a:p>
          <a:p>
            <a:pPr algn="justLow">
              <a:lnSpc>
                <a:spcPct val="150000"/>
              </a:lnSpc>
              <a:buNone/>
            </a:pPr>
            <a:r>
              <a:rPr lang="ar-SA" sz="1600" b="1" dirty="0" smtClean="0">
                <a:latin typeface="Times New Roman" pitchFamily="18" charset="0"/>
                <a:cs typeface="Times New Roman" pitchFamily="18" charset="0"/>
              </a:rPr>
              <a:t> أما إذا كانت قيمة </a:t>
            </a:r>
            <a:r>
              <a:rPr lang="en-US" sz="1600" b="1" i="1" dirty="0" smtClean="0">
                <a:latin typeface="Times New Roman" pitchFamily="18" charset="0"/>
                <a:cs typeface="Times New Roman" pitchFamily="18" charset="0"/>
              </a:rPr>
              <a:t>b</a:t>
            </a:r>
            <a:r>
              <a:rPr lang="en-US" sz="1600" b="1" i="1" baseline="-25000" dirty="0" smtClean="0">
                <a:latin typeface="Times New Roman" pitchFamily="18" charset="0"/>
                <a:cs typeface="Times New Roman" pitchFamily="18" charset="0"/>
              </a:rPr>
              <a:t>3</a:t>
            </a:r>
            <a:r>
              <a:rPr lang="ar-SA" sz="1600" b="1" dirty="0" smtClean="0">
                <a:latin typeface="Times New Roman" pitchFamily="18" charset="0"/>
                <a:cs typeface="Times New Roman" pitchFamily="18" charset="0"/>
              </a:rPr>
              <a:t> = الصفر فإن الدالة يمكن تطبيقها في حالة الموارد المستقلة،</a:t>
            </a:r>
            <a:endParaRPr lang="en-US" sz="1600" b="1" dirty="0" smtClean="0">
              <a:latin typeface="Times New Roman" pitchFamily="18" charset="0"/>
              <a:cs typeface="Times New Roman" pitchFamily="18" charset="0"/>
            </a:endParaRPr>
          </a:p>
          <a:p>
            <a:pPr algn="justLow">
              <a:lnSpc>
                <a:spcPct val="150000"/>
              </a:lnSpc>
              <a:buNone/>
            </a:pPr>
            <a:r>
              <a:rPr lang="ar-SA" sz="1600" b="1" dirty="0" smtClean="0">
                <a:latin typeface="Times New Roman" pitchFamily="18" charset="0"/>
                <a:cs typeface="Times New Roman" pitchFamily="18" charset="0"/>
              </a:rPr>
              <a:t> أما إذا كانت قيمة </a:t>
            </a:r>
            <a:r>
              <a:rPr lang="en-US" sz="1600" b="1" i="1" dirty="0" smtClean="0">
                <a:latin typeface="Times New Roman" pitchFamily="18" charset="0"/>
                <a:cs typeface="Times New Roman" pitchFamily="18" charset="0"/>
              </a:rPr>
              <a:t>b</a:t>
            </a:r>
            <a:r>
              <a:rPr lang="en-US" sz="1600" b="1" i="1" baseline="-25000" dirty="0" smtClean="0">
                <a:latin typeface="Times New Roman" pitchFamily="18" charset="0"/>
                <a:cs typeface="Times New Roman" pitchFamily="18" charset="0"/>
              </a:rPr>
              <a:t>3</a:t>
            </a:r>
            <a:r>
              <a:rPr lang="en-US" sz="1600" b="1" dirty="0" smtClean="0">
                <a:latin typeface="Times New Roman" pitchFamily="18" charset="0"/>
                <a:cs typeface="Times New Roman" pitchFamily="18" charset="0"/>
              </a:rPr>
              <a:t>&gt;0</a:t>
            </a:r>
            <a:r>
              <a:rPr lang="ar-SA" sz="1600" b="1" dirty="0" smtClean="0">
                <a:latin typeface="Times New Roman" pitchFamily="18" charset="0"/>
                <a:cs typeface="Times New Roman" pitchFamily="18" charset="0"/>
              </a:rPr>
              <a:t> (أكبر من الصفر) فالدالة تطبيقية في حالة الموارد المكملة.</a:t>
            </a:r>
            <a:endParaRPr lang="en-US" sz="1600" b="1" dirty="0" smtClean="0">
              <a:latin typeface="Times New Roman" pitchFamily="18" charset="0"/>
              <a:cs typeface="Times New Roman" pitchFamily="18" charset="0"/>
            </a:endParaRPr>
          </a:p>
          <a:p>
            <a:pPr algn="justLow">
              <a:lnSpc>
                <a:spcPct val="150000"/>
              </a:lnSpc>
              <a:buNone/>
            </a:pPr>
            <a:r>
              <a:rPr lang="ar-SA" sz="1600" b="1" dirty="0" smtClean="0">
                <a:latin typeface="Times New Roman" pitchFamily="18" charset="0"/>
                <a:cs typeface="Times New Roman" pitchFamily="18" charset="0"/>
              </a:rPr>
              <a:t>3</a:t>
            </a:r>
            <a:r>
              <a:rPr lang="ar-YE" sz="1600" b="1" dirty="0" smtClean="0">
                <a:latin typeface="Times New Roman" pitchFamily="18" charset="0"/>
                <a:cs typeface="Times New Roman" pitchFamily="18" charset="0"/>
              </a:rPr>
              <a:t>- </a:t>
            </a:r>
            <a:r>
              <a:rPr lang="ar-YE" sz="1600" b="1" dirty="0" err="1" smtClean="0">
                <a:latin typeface="Times New Roman" pitchFamily="18" charset="0"/>
                <a:cs typeface="Times New Roman" pitchFamily="18" charset="0"/>
              </a:rPr>
              <a:t>ا</a:t>
            </a:r>
            <a:r>
              <a:rPr lang="ar-SA" sz="1600" b="1" dirty="0" smtClean="0">
                <a:latin typeface="Times New Roman" pitchFamily="18" charset="0"/>
                <a:cs typeface="Times New Roman" pitchFamily="18" charset="0"/>
              </a:rPr>
              <a:t>لخطوط الحرجة موجبة الميل إذا كانت الموارد مكملة، وسالبة الميل إذا كانت الموارد متنافسة، وخطوط مستقيمة موازية للمحورين إذا كانت الموارد مستقلة.</a:t>
            </a:r>
            <a:endParaRPr lang="en-US" sz="1600" b="1" dirty="0" smtClean="0">
              <a:latin typeface="Times New Roman" pitchFamily="18" charset="0"/>
              <a:cs typeface="Times New Roman" pitchFamily="18" charset="0"/>
            </a:endParaRPr>
          </a:p>
          <a:p>
            <a:pPr algn="justLow">
              <a:lnSpc>
                <a:spcPct val="150000"/>
              </a:lnSpc>
              <a:buNone/>
            </a:pPr>
            <a:r>
              <a:rPr lang="ar-SA" sz="1600" b="1" dirty="0" smtClean="0">
                <a:latin typeface="Times New Roman" pitchFamily="18" charset="0"/>
                <a:cs typeface="Times New Roman" pitchFamily="18" charset="0"/>
              </a:rPr>
              <a:t>4</a:t>
            </a:r>
            <a:r>
              <a:rPr lang="ar-YE" sz="1600" b="1" dirty="0" smtClean="0">
                <a:latin typeface="Times New Roman" pitchFamily="18" charset="0"/>
                <a:cs typeface="Times New Roman" pitchFamily="18" charset="0"/>
              </a:rPr>
              <a:t>- </a:t>
            </a:r>
            <a:r>
              <a:rPr lang="ar-SA" sz="1600" b="1" dirty="0" smtClean="0">
                <a:latin typeface="Times New Roman" pitchFamily="18" charset="0"/>
                <a:cs typeface="Times New Roman" pitchFamily="18" charset="0"/>
              </a:rPr>
              <a:t>منحنيات السواء محدبة تجاه نقطة الأصل.</a:t>
            </a:r>
            <a:endParaRPr lang="en-US" sz="1600" b="1" dirty="0" smtClean="0">
              <a:latin typeface="Times New Roman" pitchFamily="18" charset="0"/>
              <a:cs typeface="Times New Roman" pitchFamily="18" charset="0"/>
            </a:endParaRPr>
          </a:p>
          <a:p>
            <a:pPr algn="justLow">
              <a:lnSpc>
                <a:spcPct val="150000"/>
              </a:lnSpc>
              <a:buNone/>
            </a:pPr>
            <a:r>
              <a:rPr lang="ar-SA" sz="1600" b="1" dirty="0" smtClean="0">
                <a:latin typeface="Times New Roman" pitchFamily="18" charset="0"/>
                <a:cs typeface="Times New Roman" pitchFamily="18" charset="0"/>
              </a:rPr>
              <a:t>5</a:t>
            </a:r>
            <a:r>
              <a:rPr lang="ar-YE" sz="1600" b="1" dirty="0" smtClean="0">
                <a:latin typeface="Times New Roman" pitchFamily="18" charset="0"/>
                <a:cs typeface="Times New Roman" pitchFamily="18" charset="0"/>
              </a:rPr>
              <a:t>- </a:t>
            </a:r>
            <a:r>
              <a:rPr lang="ar-SA" sz="1600" b="1" dirty="0" smtClean="0">
                <a:latin typeface="Times New Roman" pitchFamily="18" charset="0"/>
                <a:cs typeface="Times New Roman" pitchFamily="18" charset="0"/>
              </a:rPr>
              <a:t>يمكن أن تصف الثلاث مراحل للإنتاج.</a:t>
            </a:r>
            <a:endParaRPr lang="en-US" sz="1600" b="1" dirty="0" smtClean="0">
              <a:latin typeface="Times New Roman" pitchFamily="18" charset="0"/>
              <a:cs typeface="Times New Roman" pitchFamily="18" charset="0"/>
            </a:endParaRPr>
          </a:p>
          <a:p>
            <a:pPr algn="justLow">
              <a:lnSpc>
                <a:spcPct val="150000"/>
              </a:lnSpc>
              <a:buNone/>
            </a:pPr>
            <a:r>
              <a:rPr lang="ar-SA" sz="1600" b="1" dirty="0" smtClean="0">
                <a:latin typeface="Times New Roman" pitchFamily="18" charset="0"/>
                <a:cs typeface="Times New Roman" pitchFamily="18" charset="0"/>
              </a:rPr>
              <a:t>ومن أهم عيوبها هو صعوبة تطبيقها لأكثر من متغيرين.</a:t>
            </a:r>
            <a:endParaRPr lang="en-US" sz="1800" b="1" dirty="0" smtClean="0">
              <a:latin typeface="Times New Roman" pitchFamily="18" charset="0"/>
              <a:cs typeface="Times New Roman" pitchFamily="18" charset="0"/>
            </a:endParaRPr>
          </a:p>
          <a:p>
            <a:pPr eaLnBrk="1" hangingPunct="1">
              <a:lnSpc>
                <a:spcPct val="150000"/>
              </a:lnSpc>
              <a:spcBef>
                <a:spcPct val="40000"/>
              </a:spcBef>
              <a:buFontTx/>
              <a:buNone/>
            </a:pPr>
            <a:endParaRPr lang="ar-SA" sz="1800" b="1" dirty="0" smtClean="0">
              <a:solidFill>
                <a:srgbClr val="0000CC"/>
              </a:solidFill>
            </a:endParaRPr>
          </a:p>
        </p:txBody>
      </p:sp>
      <p:sp>
        <p:nvSpPr>
          <p:cNvPr id="23555" name="عنصر نائب لرقم الشريحة 5"/>
          <p:cNvSpPr>
            <a:spLocks noGrp="1"/>
          </p:cNvSpPr>
          <p:nvPr>
            <p:ph type="sldNum" sz="quarter" idx="12"/>
          </p:nvPr>
        </p:nvSpPr>
        <p:spPr>
          <a:xfrm>
            <a:off x="0" y="6553200"/>
            <a:ext cx="2376488" cy="420688"/>
          </a:xfrm>
          <a:noFill/>
        </p:spPr>
        <p:txBody>
          <a:bodyPr lIns="55479" tIns="27740" rIns="55479" bIns="27740"/>
          <a:lstStyle/>
          <a:p>
            <a:pPr defTabSz="555625"/>
            <a:fld id="{E28E4502-D0F6-4FB6-8E89-48FF1A1401B6}" type="slidenum">
              <a:rPr lang="ar-SA" smtClean="0">
                <a:latin typeface="Arial" pitchFamily="34" charset="0"/>
                <a:cs typeface="Arial" pitchFamily="34" charset="0"/>
              </a:rPr>
              <a:pPr defTabSz="555625"/>
              <a:t>26</a:t>
            </a:fld>
            <a:endParaRPr lang="en-US" smtClean="0">
              <a:latin typeface="Arial" pitchFamily="34" charset="0"/>
              <a:cs typeface="Arial" pitchFamily="34" charset="0"/>
            </a:endParaRPr>
          </a:p>
        </p:txBody>
      </p:sp>
      <p:sp>
        <p:nvSpPr>
          <p:cNvPr id="23557" name="AutoShape 5"/>
          <p:cNvSpPr>
            <a:spLocks noChangeArrowheads="1"/>
          </p:cNvSpPr>
          <p:nvPr/>
        </p:nvSpPr>
        <p:spPr bwMode="auto">
          <a:xfrm>
            <a:off x="1381100" y="670699"/>
            <a:ext cx="8358246" cy="642942"/>
          </a:xfrm>
          <a:prstGeom prst="rect">
            <a:avLst/>
          </a:prstGeom>
          <a:solidFill>
            <a:schemeClr val="bg2">
              <a:lumMod val="90000"/>
            </a:schemeClr>
          </a:solidFill>
          <a:ln w="28575">
            <a:noFill/>
            <a:round/>
            <a:headEnd/>
            <a:tailEnd/>
          </a:ln>
        </p:spPr>
        <p:txBody>
          <a:bodyPr wrap="none" lIns="91430" tIns="45716" rIns="91430" bIns="45716" anchor="ctr"/>
          <a:lstStyle/>
          <a:p>
            <a:r>
              <a:rPr lang="ar-SA" sz="2000" b="1" dirty="0" smtClean="0">
                <a:latin typeface="Times New Roman" pitchFamily="18" charset="0"/>
                <a:cs typeface="Times New Roman" pitchFamily="18" charset="0"/>
              </a:rPr>
              <a:t>الــدوال الإنــتاجية الــجبرية مـن الـدرجة الـثانية </a:t>
            </a:r>
            <a:r>
              <a:rPr lang="en-US" sz="1800" b="1" i="1" dirty="0">
                <a:latin typeface="Times New Roman" pitchFamily="18" charset="0"/>
                <a:cs typeface="Times New Roman" pitchFamily="18" charset="0"/>
              </a:rPr>
              <a:t>Quadratic Production Functions</a:t>
            </a:r>
            <a:endParaRPr lang="en-US" sz="1800" dirty="0">
              <a:latin typeface="Times New Roman" pitchFamily="18" charset="0"/>
              <a:cs typeface="Times New Roman" pitchFamily="18" charset="0"/>
            </a:endParaRPr>
          </a:p>
        </p:txBody>
      </p:sp>
      <p:graphicFrame>
        <p:nvGraphicFramePr>
          <p:cNvPr id="23554" name="Object 8" descr="Blue tissue paper"/>
          <p:cNvGraphicFramePr>
            <a:graphicFrameLocks noChangeAspect="1"/>
          </p:cNvGraphicFramePr>
          <p:nvPr/>
        </p:nvGraphicFramePr>
        <p:xfrm>
          <a:off x="809596" y="1742268"/>
          <a:ext cx="5857916" cy="786619"/>
        </p:xfrm>
        <a:graphic>
          <a:graphicData uri="http://schemas.openxmlformats.org/presentationml/2006/ole">
            <mc:AlternateContent xmlns:mc="http://schemas.openxmlformats.org/markup-compatibility/2006">
              <mc:Choice xmlns:v="urn:schemas-microsoft-com:vml" Requires="v">
                <p:oleObj spid="_x0000_s23557" name="Equation" r:id="rId4" imgW="3009600" imgH="393480" progId="Equation.3">
                  <p:embed/>
                </p:oleObj>
              </mc:Choice>
              <mc:Fallback>
                <p:oleObj name="Equation" r:id="rId4" imgW="3009600" imgH="39348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9596" y="1742268"/>
                        <a:ext cx="5857916" cy="7866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4"/>
          <a:tile tx="0" ty="0" sx="100000" sy="100000" flip="none" algn="tl"/>
        </a:blipFill>
        <a:effectLst/>
      </p:bgPr>
    </p:bg>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380968" y="1527955"/>
            <a:ext cx="8858312" cy="5072098"/>
          </a:xfrm>
          <a:solidFill>
            <a:srgbClr val="FFC000"/>
          </a:solidFill>
        </p:spPr>
        <p:txBody>
          <a:bodyPr lIns="55479" tIns="27740" rIns="55479" bIns="27740">
            <a:normAutofit/>
          </a:bodyPr>
          <a:lstStyle/>
          <a:p>
            <a:endParaRPr lang="ar-YE" sz="2400" b="1" dirty="0" smtClean="0"/>
          </a:p>
          <a:p>
            <a:pPr algn="justLow">
              <a:buNone/>
            </a:pPr>
            <a:r>
              <a:rPr lang="ar-SA" sz="1800" b="1" dirty="0" smtClean="0">
                <a:latin typeface="Times New Roman" pitchFamily="18" charset="0"/>
                <a:cs typeface="Times New Roman" pitchFamily="18" charset="0"/>
              </a:rPr>
              <a:t>تتخذ الصورة الرياضية العامة لهذه الدوال الشكل الرياضي التالي:</a:t>
            </a:r>
            <a:endParaRPr lang="en-US"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		</a:t>
            </a:r>
            <a:endParaRPr lang="ar-YE" sz="1800" b="1" dirty="0" smtClean="0">
              <a:latin typeface="Times New Roman" pitchFamily="18" charset="0"/>
              <a:cs typeface="Times New Roman" pitchFamily="18" charset="0"/>
            </a:endParaRPr>
          </a:p>
          <a:p>
            <a:pPr algn="justLow">
              <a:buNone/>
            </a:pPr>
            <a:r>
              <a:rPr lang="ar-YE" sz="1800" b="1"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(9-20)</a:t>
            </a:r>
          </a:p>
          <a:p>
            <a:pPr algn="justLow">
              <a:buNone/>
            </a:pPr>
            <a:r>
              <a:rPr lang="ar-SA" sz="1800" b="1" dirty="0" smtClean="0">
                <a:latin typeface="Times New Roman" pitchFamily="18" charset="0"/>
                <a:cs typeface="Times New Roman" pitchFamily="18" charset="0"/>
              </a:rPr>
              <a:t>حيث:</a:t>
            </a:r>
            <a:endParaRPr lang="en-US" sz="1800" b="1" dirty="0" smtClean="0">
              <a:latin typeface="Times New Roman" pitchFamily="18" charset="0"/>
              <a:cs typeface="Times New Roman" pitchFamily="18" charset="0"/>
            </a:endParaRPr>
          </a:p>
          <a:p>
            <a:pPr algn="justLow">
              <a:buNone/>
            </a:pPr>
            <a:r>
              <a:rPr lang="en-US" sz="1800" b="1" i="1" dirty="0" smtClean="0">
                <a:latin typeface="Times New Roman" pitchFamily="18" charset="0"/>
                <a:cs typeface="Times New Roman" pitchFamily="18" charset="0"/>
              </a:rPr>
              <a:t>Y</a:t>
            </a:r>
            <a:r>
              <a:rPr lang="ar-SA" sz="1800" b="1" dirty="0" smtClean="0">
                <a:latin typeface="Times New Roman" pitchFamily="18" charset="0"/>
                <a:cs typeface="Times New Roman" pitchFamily="18" charset="0"/>
              </a:rPr>
              <a:t>= الإنتاج،</a:t>
            </a:r>
            <a:endParaRPr lang="en-US" sz="1800" b="1" dirty="0" smtClean="0">
              <a:latin typeface="Times New Roman" pitchFamily="18" charset="0"/>
              <a:cs typeface="Times New Roman" pitchFamily="18" charset="0"/>
            </a:endParaRPr>
          </a:p>
          <a:p>
            <a:pPr algn="justLow">
              <a:buNone/>
            </a:pPr>
            <a:r>
              <a:rPr lang="en-US" sz="1800" b="1" i="1" dirty="0" smtClean="0">
                <a:latin typeface="Times New Roman" pitchFamily="18" charset="0"/>
                <a:cs typeface="Times New Roman" pitchFamily="18" charset="0"/>
              </a:rPr>
              <a:t>e</a:t>
            </a:r>
            <a:r>
              <a:rPr lang="ar-SA" sz="1800" b="1" dirty="0" smtClean="0">
                <a:latin typeface="Times New Roman" pitchFamily="18" charset="0"/>
                <a:cs typeface="Times New Roman" pitchFamily="18" charset="0"/>
              </a:rPr>
              <a:t>= أساس اللوغاريتم الطبيعي،</a:t>
            </a:r>
            <a:endParaRPr lang="en-US" sz="1800" b="1" dirty="0" smtClean="0">
              <a:latin typeface="Times New Roman" pitchFamily="18" charset="0"/>
              <a:cs typeface="Times New Roman" pitchFamily="18" charset="0"/>
            </a:endParaRPr>
          </a:p>
          <a:p>
            <a:pPr algn="justLow">
              <a:buNone/>
            </a:pPr>
            <a:r>
              <a:rPr lang="en-US" sz="1800" b="1" i="1" dirty="0" smtClean="0">
                <a:latin typeface="Times New Roman" pitchFamily="18" charset="0"/>
                <a:cs typeface="Times New Roman" pitchFamily="18" charset="0"/>
              </a:rPr>
              <a:t>X</a:t>
            </a:r>
            <a:r>
              <a:rPr lang="en-US" sz="1800" b="1" i="1" baseline="-25000" dirty="0" smtClean="0">
                <a:latin typeface="Times New Roman" pitchFamily="18" charset="0"/>
                <a:cs typeface="Times New Roman" pitchFamily="18" charset="0"/>
              </a:rPr>
              <a:t>1</a:t>
            </a:r>
            <a:r>
              <a:rPr lang="en-US" sz="1800" b="1" dirty="0" smtClean="0">
                <a:latin typeface="Times New Roman" pitchFamily="18" charset="0"/>
                <a:cs typeface="Times New Roman" pitchFamily="18" charset="0"/>
              </a:rPr>
              <a:t>,</a:t>
            </a:r>
            <a:r>
              <a:rPr lang="en-US" sz="1800" b="1" i="1" dirty="0" smtClean="0">
                <a:latin typeface="Times New Roman" pitchFamily="18" charset="0"/>
                <a:cs typeface="Times New Roman" pitchFamily="18" charset="0"/>
              </a:rPr>
              <a:t>X</a:t>
            </a:r>
            <a:r>
              <a:rPr lang="en-US" sz="1800" b="1" i="1" baseline="-25000" dirty="0" smtClean="0">
                <a:latin typeface="Times New Roman" pitchFamily="18" charset="0"/>
                <a:cs typeface="Times New Roman" pitchFamily="18" charset="0"/>
              </a:rPr>
              <a:t>2</a:t>
            </a:r>
            <a:r>
              <a:rPr lang="en-US" sz="1800" b="1" dirty="0" smtClean="0">
                <a:latin typeface="Times New Roman" pitchFamily="18" charset="0"/>
                <a:cs typeface="Times New Roman" pitchFamily="18" charset="0"/>
              </a:rPr>
              <a:t>,…,</a:t>
            </a:r>
            <a:r>
              <a:rPr lang="en-US" sz="1800" b="1" i="1" dirty="0" err="1" smtClean="0">
                <a:latin typeface="Times New Roman" pitchFamily="18" charset="0"/>
                <a:cs typeface="Times New Roman" pitchFamily="18" charset="0"/>
              </a:rPr>
              <a:t>X</a:t>
            </a:r>
            <a:r>
              <a:rPr lang="en-US" sz="1800" b="1" i="1" baseline="-25000" dirty="0" err="1" smtClean="0">
                <a:latin typeface="Times New Roman" pitchFamily="18" charset="0"/>
                <a:cs typeface="Times New Roman" pitchFamily="18" charset="0"/>
              </a:rPr>
              <a:t>n</a:t>
            </a:r>
            <a:r>
              <a:rPr lang="ar-SA" sz="1800" b="1" dirty="0" smtClean="0">
                <a:latin typeface="Times New Roman" pitchFamily="18" charset="0"/>
                <a:cs typeface="Times New Roman" pitchFamily="18" charset="0"/>
              </a:rPr>
              <a:t>= عوامل الإنتاج،</a:t>
            </a:r>
            <a:endParaRPr lang="en-US" sz="1800" b="1" dirty="0" smtClean="0">
              <a:latin typeface="Times New Roman" pitchFamily="18" charset="0"/>
              <a:cs typeface="Times New Roman" pitchFamily="18" charset="0"/>
            </a:endParaRPr>
          </a:p>
          <a:p>
            <a:pPr algn="justLow">
              <a:buNone/>
            </a:pPr>
            <a:r>
              <a:rPr lang="en-US" sz="1800" b="1" i="1" dirty="0" smtClean="0">
                <a:latin typeface="Times New Roman" pitchFamily="18" charset="0"/>
                <a:cs typeface="Times New Roman" pitchFamily="18" charset="0"/>
              </a:rPr>
              <a:t>C,a</a:t>
            </a:r>
            <a:r>
              <a:rPr lang="en-US" sz="1800" b="1" i="1" baseline="-25000" dirty="0" smtClean="0">
                <a:latin typeface="Times New Roman" pitchFamily="18" charset="0"/>
                <a:cs typeface="Times New Roman" pitchFamily="18" charset="0"/>
              </a:rPr>
              <a:t>1</a:t>
            </a:r>
            <a:r>
              <a:rPr lang="en-US" sz="1800" b="1" i="1" dirty="0" smtClean="0">
                <a:latin typeface="Times New Roman" pitchFamily="18" charset="0"/>
                <a:cs typeface="Times New Roman" pitchFamily="18" charset="0"/>
              </a:rPr>
              <a:t>,a</a:t>
            </a:r>
            <a:r>
              <a:rPr lang="en-US" sz="1800" b="1" i="1" baseline="-25000" dirty="0" smtClean="0">
                <a:latin typeface="Times New Roman" pitchFamily="18" charset="0"/>
                <a:cs typeface="Times New Roman" pitchFamily="18" charset="0"/>
              </a:rPr>
              <a:t>2</a:t>
            </a:r>
            <a:r>
              <a:rPr lang="en-US" sz="1800" b="1" i="1" dirty="0" smtClean="0">
                <a:latin typeface="Times New Roman" pitchFamily="18" charset="0"/>
                <a:cs typeface="Times New Roman" pitchFamily="18" charset="0"/>
              </a:rPr>
              <a:t>,…,a</a:t>
            </a:r>
            <a:r>
              <a:rPr lang="en-US" sz="1800" b="1" i="1" baseline="-25000" dirty="0" smtClean="0">
                <a:latin typeface="Times New Roman" pitchFamily="18" charset="0"/>
                <a:cs typeface="Times New Roman" pitchFamily="18" charset="0"/>
              </a:rPr>
              <a:t>n</a:t>
            </a:r>
            <a:r>
              <a:rPr lang="ar-SA" sz="1800" b="1" dirty="0" smtClean="0">
                <a:latin typeface="Times New Roman" pitchFamily="18" charset="0"/>
                <a:cs typeface="Times New Roman" pitchFamily="18" charset="0"/>
              </a:rPr>
              <a:t>= معاملات الدالة.</a:t>
            </a:r>
            <a:endParaRPr lang="en-US"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هذا ويمكن أن تتحول هذه الدالة إلى دالة إنتاجية في متغير واحد مباشرة </a:t>
            </a:r>
            <a:r>
              <a:rPr lang="ar-SA" sz="1800" b="1" dirty="0" err="1" smtClean="0">
                <a:latin typeface="Times New Roman" pitchFamily="18" charset="0"/>
                <a:cs typeface="Times New Roman" pitchFamily="18" charset="0"/>
              </a:rPr>
              <a:t>و</a:t>
            </a:r>
            <a:r>
              <a:rPr lang="ar-SA" sz="1800" b="1" dirty="0" smtClean="0">
                <a:latin typeface="Times New Roman" pitchFamily="18" charset="0"/>
                <a:cs typeface="Times New Roman" pitchFamily="18" charset="0"/>
              </a:rPr>
              <a:t> بالتالي تتخذ الدالة الشكل الجديد التالي:</a:t>
            </a:r>
            <a:endParaRPr lang="en-US"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			</a:t>
            </a:r>
            <a:r>
              <a:rPr lang="ar-YE" sz="1800" b="1" dirty="0" smtClean="0">
                <a:latin typeface="Times New Roman" pitchFamily="18" charset="0"/>
                <a:cs typeface="Times New Roman" pitchFamily="18" charset="0"/>
              </a:rPr>
              <a:t>                                </a:t>
            </a:r>
          </a:p>
          <a:p>
            <a:pPr algn="justLow">
              <a:buNone/>
            </a:pPr>
            <a:r>
              <a:rPr lang="ar-YE" sz="1800" b="1"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(9-21)</a:t>
            </a:r>
            <a:endParaRPr lang="ar-SA" sz="1800" b="1" dirty="0" smtClean="0">
              <a:solidFill>
                <a:srgbClr val="339966"/>
              </a:solidFill>
              <a:latin typeface="Times New Roman" pitchFamily="18" charset="0"/>
              <a:cs typeface="Times New Roman" pitchFamily="18" charset="0"/>
            </a:endParaRPr>
          </a:p>
        </p:txBody>
      </p:sp>
      <p:sp>
        <p:nvSpPr>
          <p:cNvPr id="24580" name="عنصر نائب لرقم الشريحة 5"/>
          <p:cNvSpPr>
            <a:spLocks noGrp="1"/>
          </p:cNvSpPr>
          <p:nvPr>
            <p:ph type="sldNum" sz="quarter" idx="12"/>
          </p:nvPr>
        </p:nvSpPr>
        <p:spPr>
          <a:noFill/>
        </p:spPr>
        <p:txBody>
          <a:bodyPr lIns="55479" tIns="27740" rIns="55479" bIns="27740"/>
          <a:lstStyle/>
          <a:p>
            <a:pPr defTabSz="555625"/>
            <a:fld id="{CED7941B-6C33-4C43-9E4F-C67F7D393DD1}" type="slidenum">
              <a:rPr lang="ar-SA" smtClean="0">
                <a:latin typeface="Arial" pitchFamily="34" charset="0"/>
                <a:cs typeface="Arial" pitchFamily="34" charset="0"/>
              </a:rPr>
              <a:pPr defTabSz="555625"/>
              <a:t>27</a:t>
            </a:fld>
            <a:endParaRPr lang="en-US" smtClean="0">
              <a:latin typeface="Arial" pitchFamily="34" charset="0"/>
              <a:cs typeface="Arial" pitchFamily="34" charset="0"/>
            </a:endParaRPr>
          </a:p>
        </p:txBody>
      </p:sp>
      <p:sp>
        <p:nvSpPr>
          <p:cNvPr id="27656" name="AutoShape 8"/>
          <p:cNvSpPr>
            <a:spLocks noChangeArrowheads="1"/>
          </p:cNvSpPr>
          <p:nvPr/>
        </p:nvSpPr>
        <p:spPr bwMode="auto">
          <a:xfrm>
            <a:off x="0" y="0"/>
            <a:ext cx="9906000" cy="6743700"/>
          </a:xfrm>
          <a:prstGeom prst="verticalScroll">
            <a:avLst>
              <a:gd name="adj" fmla="val 12500"/>
            </a:avLst>
          </a:prstGeom>
          <a:noFill/>
          <a:ln w="31750">
            <a:noFill/>
            <a:round/>
            <a:headEnd/>
            <a:tailEnd/>
          </a:ln>
        </p:spPr>
        <p:txBody>
          <a:bodyPr wrap="none" anchor="ctr"/>
          <a:lstStyle/>
          <a:p>
            <a:endParaRPr lang="en-US"/>
          </a:p>
        </p:txBody>
      </p:sp>
      <p:sp>
        <p:nvSpPr>
          <p:cNvPr id="27655" name="WordArt 7"/>
          <p:cNvSpPr>
            <a:spLocks noChangeArrowheads="1" noChangeShapeType="1" noTextEdit="1"/>
          </p:cNvSpPr>
          <p:nvPr/>
        </p:nvSpPr>
        <p:spPr bwMode="auto">
          <a:xfrm>
            <a:off x="2381250" y="0"/>
            <a:ext cx="6518275" cy="1098550"/>
          </a:xfrm>
          <a:prstGeom prst="rect">
            <a:avLst/>
          </a:prstGeom>
        </p:spPr>
        <p:txBody>
          <a:bodyPr wrap="none" fromWordArt="1">
            <a:prstTxWarp prst="textCanDown">
              <a:avLst>
                <a:gd name="adj" fmla="val 33333"/>
              </a:avLst>
            </a:prstTxWarp>
          </a:bodyPr>
          <a:lstStyle/>
          <a:p>
            <a:pPr algn="ctr" rtl="0"/>
            <a:endParaRPr lang="ar-SA" sz="3600" kern="10">
              <a:ln w="38100">
                <a:solidFill>
                  <a:srgbClr val="A7356E"/>
                </a:solidFill>
                <a:round/>
                <a:headEnd/>
                <a:tailEnd/>
              </a:ln>
              <a:solidFill>
                <a:srgbClr val="A7356E"/>
              </a:solidFill>
              <a:latin typeface="Times New Roman"/>
              <a:cs typeface="Times New Roman"/>
            </a:endParaRPr>
          </a:p>
        </p:txBody>
      </p:sp>
      <p:sp>
        <p:nvSpPr>
          <p:cNvPr id="24584" name="Left-Right Arrow 7"/>
          <p:cNvSpPr>
            <a:spLocks noChangeArrowheads="1"/>
          </p:cNvSpPr>
          <p:nvPr/>
        </p:nvSpPr>
        <p:spPr bwMode="auto">
          <a:xfrm>
            <a:off x="2666984" y="813575"/>
            <a:ext cx="6500858" cy="571504"/>
          </a:xfrm>
          <a:prstGeom prst="rect">
            <a:avLst/>
          </a:prstGeom>
          <a:noFill/>
          <a:ln w="9525" algn="ctr">
            <a:noFill/>
            <a:round/>
            <a:headEnd/>
            <a:tailEnd/>
          </a:ln>
        </p:spPr>
        <p:txBody>
          <a:bodyPr/>
          <a:lstStyle/>
          <a:p>
            <a:r>
              <a:rPr lang="ar-SA" sz="2000" b="1" dirty="0">
                <a:latin typeface="Times New Roman" pitchFamily="18" charset="0"/>
                <a:cs typeface="Times New Roman" pitchFamily="18" charset="0"/>
              </a:rPr>
              <a:t>دوال </a:t>
            </a:r>
            <a:r>
              <a:rPr lang="ar-SA" sz="2000" b="1" dirty="0" smtClean="0">
                <a:latin typeface="Times New Roman" pitchFamily="18" charset="0"/>
                <a:cs typeface="Times New Roman" pitchFamily="18" charset="0"/>
              </a:rPr>
              <a:t>الإنتاج غــير الــجبرية </a:t>
            </a:r>
            <a:r>
              <a:rPr lang="en-US" sz="1800" b="1" i="1" dirty="0" smtClean="0">
                <a:latin typeface="Times New Roman" pitchFamily="18" charset="0"/>
                <a:cs typeface="Times New Roman" pitchFamily="18" charset="0"/>
              </a:rPr>
              <a:t>Transcendental </a:t>
            </a:r>
            <a:r>
              <a:rPr lang="en-US" sz="1800" b="1" i="1" dirty="0">
                <a:latin typeface="Times New Roman" pitchFamily="18" charset="0"/>
                <a:cs typeface="Times New Roman" pitchFamily="18" charset="0"/>
              </a:rPr>
              <a:t>Production Functions</a:t>
            </a:r>
            <a:endParaRPr lang="en-US" sz="1200" dirty="0">
              <a:latin typeface="Times New Roman" pitchFamily="18" charset="0"/>
              <a:cs typeface="Times New Roman" pitchFamily="18" charset="0"/>
            </a:endParaRPr>
          </a:p>
        </p:txBody>
      </p:sp>
      <p:graphicFrame>
        <p:nvGraphicFramePr>
          <p:cNvPr id="24578" name="Object 2" descr="Water droplets"/>
          <p:cNvGraphicFramePr>
            <a:graphicFrameLocks noChangeAspect="1"/>
          </p:cNvGraphicFramePr>
          <p:nvPr/>
        </p:nvGraphicFramePr>
        <p:xfrm>
          <a:off x="2166918" y="2599525"/>
          <a:ext cx="4017962" cy="596900"/>
        </p:xfrm>
        <a:graphic>
          <a:graphicData uri="http://schemas.openxmlformats.org/presentationml/2006/ole">
            <mc:AlternateContent xmlns:mc="http://schemas.openxmlformats.org/markup-compatibility/2006">
              <mc:Choice xmlns:v="urn:schemas-microsoft-com:vml" Requires="v">
                <p:oleObj spid="_x0000_s24584" name="معادلة" r:id="rId5" imgW="1892160" imgH="228600" progId="Equation.3">
                  <p:embed/>
                </p:oleObj>
              </mc:Choice>
              <mc:Fallback>
                <p:oleObj name="معادلة" r:id="rId5" imgW="1892160" imgH="2286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66918" y="2599525"/>
                        <a:ext cx="4017962"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9" name="Object 3" descr="Blue tissue paper"/>
          <p:cNvGraphicFramePr>
            <a:graphicFrameLocks noChangeAspect="1"/>
          </p:cNvGraphicFramePr>
          <p:nvPr/>
        </p:nvGraphicFramePr>
        <p:xfrm>
          <a:off x="2666984" y="5529263"/>
          <a:ext cx="2214578" cy="406400"/>
        </p:xfrm>
        <a:graphic>
          <a:graphicData uri="http://schemas.openxmlformats.org/presentationml/2006/ole">
            <mc:AlternateContent xmlns:mc="http://schemas.openxmlformats.org/markup-compatibility/2006">
              <mc:Choice xmlns:v="urn:schemas-microsoft-com:vml" Requires="v">
                <p:oleObj spid="_x0000_s24585" name="Equation" r:id="rId7" imgW="736560" imgH="203040" progId="Equation.3">
                  <p:embed/>
                </p:oleObj>
              </mc:Choice>
              <mc:Fallback>
                <p:oleObj name="Equation" r:id="rId7" imgW="736560" imgH="203040"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6984" y="5529263"/>
                        <a:ext cx="2214578"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309530" y="885013"/>
            <a:ext cx="9358378" cy="5643602"/>
          </a:xfrm>
          <a:solidFill>
            <a:srgbClr val="FFC000"/>
          </a:solidFill>
          <a:ln>
            <a:noFill/>
          </a:ln>
        </p:spPr>
        <p:txBody>
          <a:bodyPr lIns="55479" tIns="27740" rIns="55479" bIns="27740">
            <a:normAutofit fontScale="55000" lnSpcReduction="20000"/>
          </a:bodyPr>
          <a:lstStyle/>
          <a:p>
            <a:pPr algn="justLow">
              <a:lnSpc>
                <a:spcPct val="120000"/>
              </a:lnSpc>
              <a:buNone/>
            </a:pPr>
            <a:r>
              <a:rPr lang="ar-SA" b="1" dirty="0" smtClean="0">
                <a:latin typeface="Times New Roman" pitchFamily="18" charset="0"/>
                <a:cs typeface="Times New Roman" pitchFamily="18" charset="0"/>
              </a:rPr>
              <a:t>يركز الاقتصاديون كثيراً على خصائص الدالة (</a:t>
            </a:r>
            <a:r>
              <a:rPr lang="en-US" b="1" dirty="0" smtClean="0">
                <a:latin typeface="Times New Roman" pitchFamily="18" charset="0"/>
                <a:cs typeface="Times New Roman" pitchFamily="18" charset="0"/>
              </a:rPr>
              <a:t>9-21</a:t>
            </a:r>
            <a:r>
              <a:rPr lang="ar-SA" b="1" dirty="0" smtClean="0">
                <a:latin typeface="Times New Roman" pitchFamily="18" charset="0"/>
                <a:cs typeface="Times New Roman" pitchFamily="18" charset="0"/>
              </a:rPr>
              <a:t>) كبديل للدالة (</a:t>
            </a:r>
            <a:r>
              <a:rPr lang="en-US" b="1" dirty="0" smtClean="0">
                <a:latin typeface="Times New Roman" pitchFamily="18" charset="0"/>
                <a:cs typeface="Times New Roman" pitchFamily="18" charset="0"/>
              </a:rPr>
              <a:t>9-20</a:t>
            </a:r>
            <a:r>
              <a:rPr lang="ar-SA" b="1" dirty="0" smtClean="0">
                <a:latin typeface="Times New Roman" pitchFamily="18" charset="0"/>
                <a:cs typeface="Times New Roman" pitchFamily="18" charset="0"/>
              </a:rPr>
              <a:t>) حتى يسهل فهم طبيعة هذه الدالة التي تتلخص في التالي :</a:t>
            </a:r>
            <a:endParaRPr lang="en-US" b="1" dirty="0" smtClean="0">
              <a:latin typeface="Times New Roman" pitchFamily="18" charset="0"/>
              <a:cs typeface="Times New Roman" pitchFamily="18" charset="0"/>
            </a:endParaRPr>
          </a:p>
          <a:p>
            <a:pPr algn="justLow">
              <a:lnSpc>
                <a:spcPct val="120000"/>
              </a:lnSpc>
              <a:buNone/>
            </a:pPr>
            <a:r>
              <a:rPr lang="ar-YE" b="1" dirty="0" smtClean="0">
                <a:latin typeface="Times New Roman" pitchFamily="18" charset="0"/>
                <a:cs typeface="Times New Roman" pitchFamily="18" charset="0"/>
              </a:rPr>
              <a:t>1- </a:t>
            </a:r>
            <a:r>
              <a:rPr lang="ar-SA" b="1" dirty="0" smtClean="0">
                <a:latin typeface="Times New Roman" pitchFamily="18" charset="0"/>
                <a:cs typeface="Times New Roman" pitchFamily="18" charset="0"/>
              </a:rPr>
              <a:t>الناتج الحدي للمورد موجب للقيم الموجبة لهذا المورد كالتالي:</a:t>
            </a:r>
            <a:r>
              <a:rPr lang="ar-YE" b="1" dirty="0" smtClean="0">
                <a:latin typeface="Times New Roman" pitchFamily="18" charset="0"/>
                <a:cs typeface="Times New Roman" pitchFamily="18" charset="0"/>
              </a:rPr>
              <a:t> </a:t>
            </a:r>
            <a:endParaRPr lang="ar-SA" b="1" dirty="0" smtClean="0">
              <a:latin typeface="Times New Roman" pitchFamily="18" charset="0"/>
              <a:cs typeface="Times New Roman" pitchFamily="18" charset="0"/>
            </a:endParaRPr>
          </a:p>
          <a:p>
            <a:pPr algn="justLow">
              <a:lnSpc>
                <a:spcPct val="120000"/>
              </a:lnSpc>
              <a:buNone/>
            </a:pPr>
            <a:endParaRPr lang="en-US" b="1" dirty="0" smtClean="0">
              <a:latin typeface="Times New Roman" pitchFamily="18" charset="0"/>
              <a:cs typeface="Times New Roman" pitchFamily="18" charset="0"/>
            </a:endParaRPr>
          </a:p>
          <a:p>
            <a:pPr algn="justLow">
              <a:lnSpc>
                <a:spcPct val="120000"/>
              </a:lnSpc>
              <a:buNone/>
            </a:pPr>
            <a:r>
              <a:rPr lang="ar-SA" b="1" dirty="0" smtClean="0">
                <a:latin typeface="Times New Roman" pitchFamily="18" charset="0"/>
                <a:cs typeface="Times New Roman" pitchFamily="18" charset="0"/>
              </a:rPr>
              <a:t>بمساواة التفاضل الجزئي بالصفر يمكن إيجاد قيمة </a:t>
            </a:r>
            <a:r>
              <a:rPr lang="en-US" b="1" i="1" dirty="0" smtClean="0">
                <a:latin typeface="Times New Roman" pitchFamily="18" charset="0"/>
                <a:cs typeface="Times New Roman" pitchFamily="18" charset="0"/>
              </a:rPr>
              <a:t>X</a:t>
            </a:r>
            <a:r>
              <a:rPr lang="ar-SA" b="1" dirty="0" smtClean="0">
                <a:latin typeface="Times New Roman" pitchFamily="18" charset="0"/>
                <a:cs typeface="Times New Roman" pitchFamily="18" charset="0"/>
              </a:rPr>
              <a:t> المعظمة للإنتاج كما يلي</a:t>
            </a:r>
            <a:r>
              <a:rPr lang="ar-SA" b="1" dirty="0" smtClean="0">
                <a:latin typeface="Times New Roman" pitchFamily="18" charset="0"/>
                <a:cs typeface="Times New Roman" pitchFamily="18" charset="0"/>
                <a:sym typeface="Wingdings" pitchFamily="2" charset="2"/>
              </a:rPr>
              <a:t> </a:t>
            </a:r>
            <a:r>
              <a:rPr lang="en-US" b="1" dirty="0" smtClean="0">
                <a:latin typeface="Times New Roman" pitchFamily="18" charset="0"/>
                <a:cs typeface="Times New Roman" pitchFamily="18" charset="0"/>
                <a:sym typeface="Wingdings" pitchFamily="2" charset="2"/>
              </a:rPr>
              <a:t>9-22)</a:t>
            </a:r>
            <a:r>
              <a:rPr lang="ar-SA" b="1" dirty="0" smtClean="0">
                <a:latin typeface="Times New Roman" pitchFamily="18" charset="0"/>
                <a:cs typeface="Times New Roman" pitchFamily="18" charset="0"/>
                <a:sym typeface="Wingdings" pitchFamily="2" charset="2"/>
              </a:rPr>
              <a:t>)</a:t>
            </a:r>
            <a:endParaRPr lang="en-US" b="1" dirty="0" smtClean="0">
              <a:latin typeface="Times New Roman" pitchFamily="18" charset="0"/>
              <a:cs typeface="Times New Roman" pitchFamily="18" charset="0"/>
            </a:endParaRPr>
          </a:p>
          <a:p>
            <a:pPr algn="justLow">
              <a:lnSpc>
                <a:spcPct val="120000"/>
              </a:lnSpc>
              <a:buNone/>
            </a:pPr>
            <a:r>
              <a:rPr lang="ar-SA" b="1" dirty="0" smtClean="0">
                <a:latin typeface="Times New Roman" pitchFamily="18" charset="0"/>
                <a:cs typeface="Times New Roman" pitchFamily="18" charset="0"/>
              </a:rPr>
              <a:t>			</a:t>
            </a:r>
            <a:endParaRPr lang="en-US" b="1" dirty="0" smtClean="0">
              <a:latin typeface="Times New Roman" pitchFamily="18" charset="0"/>
              <a:cs typeface="Times New Roman" pitchFamily="18" charset="0"/>
            </a:endParaRPr>
          </a:p>
          <a:p>
            <a:pPr algn="justLow">
              <a:lnSpc>
                <a:spcPct val="120000"/>
              </a:lnSpc>
              <a:buNone/>
            </a:pPr>
            <a:r>
              <a:rPr lang="ar-SA" b="1" dirty="0" smtClean="0">
                <a:latin typeface="Times New Roman" pitchFamily="18" charset="0"/>
                <a:cs typeface="Times New Roman" pitchFamily="18" charset="0"/>
              </a:rPr>
              <a:t>بمساواة التفاضل الثاني بالصفر يمكن إيجاد قيمة </a:t>
            </a:r>
            <a:r>
              <a:rPr lang="en-US" b="1" i="1" dirty="0" smtClean="0">
                <a:latin typeface="Times New Roman" pitchFamily="18" charset="0"/>
                <a:cs typeface="Times New Roman" pitchFamily="18" charset="0"/>
              </a:rPr>
              <a:t>X</a:t>
            </a:r>
            <a:r>
              <a:rPr lang="ar-SA" b="1" dirty="0" smtClean="0">
                <a:latin typeface="Times New Roman" pitchFamily="18" charset="0"/>
                <a:cs typeface="Times New Roman" pitchFamily="18" charset="0"/>
              </a:rPr>
              <a:t> عند نقطة انقلاب الدالة كما يلي:</a:t>
            </a:r>
            <a:endParaRPr lang="ar-YE" b="1" dirty="0" smtClean="0">
              <a:latin typeface="Times New Roman" pitchFamily="18" charset="0"/>
              <a:cs typeface="Times New Roman" pitchFamily="18" charset="0"/>
            </a:endParaRPr>
          </a:p>
          <a:p>
            <a:pPr algn="justLow">
              <a:lnSpc>
                <a:spcPct val="120000"/>
              </a:lnSpc>
              <a:buNone/>
            </a:pPr>
            <a:endParaRPr lang="en-US" b="1" dirty="0" smtClean="0">
              <a:latin typeface="Times New Roman" pitchFamily="18" charset="0"/>
              <a:cs typeface="Times New Roman" pitchFamily="18" charset="0"/>
            </a:endParaRPr>
          </a:p>
          <a:p>
            <a:pPr algn="justLow">
              <a:lnSpc>
                <a:spcPct val="120000"/>
              </a:lnSpc>
              <a:buNone/>
            </a:pPr>
            <a:r>
              <a:rPr lang="ar-SA" b="1" dirty="0" smtClean="0">
                <a:latin typeface="Times New Roman" pitchFamily="18" charset="0"/>
                <a:cs typeface="Times New Roman" pitchFamily="18" charset="0"/>
              </a:rPr>
              <a:t>      </a:t>
            </a:r>
          </a:p>
          <a:p>
            <a:pPr algn="justLow">
              <a:lnSpc>
                <a:spcPct val="120000"/>
              </a:lnSpc>
              <a:buNone/>
            </a:pPr>
            <a:endParaRPr lang="ar-SA" b="1" dirty="0" smtClean="0">
              <a:latin typeface="Times New Roman" pitchFamily="18" charset="0"/>
              <a:cs typeface="Times New Roman" pitchFamily="18" charset="0"/>
            </a:endParaRPr>
          </a:p>
          <a:p>
            <a:pPr algn="justLow">
              <a:lnSpc>
                <a:spcPct val="120000"/>
              </a:lnSpc>
              <a:buNone/>
            </a:pPr>
            <a:r>
              <a:rPr lang="ar-SA" b="1" dirty="0" smtClean="0">
                <a:latin typeface="Times New Roman" pitchFamily="18" charset="0"/>
                <a:cs typeface="Times New Roman" pitchFamily="18" charset="0"/>
              </a:rPr>
              <a:t>ومنها فإن:		</a:t>
            </a:r>
            <a:endParaRPr lang="en-US" b="1" dirty="0" smtClean="0">
              <a:latin typeface="Times New Roman" pitchFamily="18" charset="0"/>
              <a:cs typeface="Times New Roman" pitchFamily="18" charset="0"/>
            </a:endParaRPr>
          </a:p>
          <a:p>
            <a:pPr algn="justLow">
              <a:lnSpc>
                <a:spcPct val="120000"/>
              </a:lnSpc>
              <a:buNone/>
            </a:pPr>
            <a:r>
              <a:rPr lang="ar-SA" b="1" dirty="0" smtClean="0">
                <a:latin typeface="Times New Roman" pitchFamily="18" charset="0"/>
                <a:cs typeface="Times New Roman" pitchFamily="18" charset="0"/>
              </a:rPr>
              <a:t>	                       	  </a:t>
            </a:r>
            <a:r>
              <a:rPr lang="ar-YE"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(9-23)</a:t>
            </a:r>
            <a:endParaRPr lang="ar-SA" b="1" dirty="0" smtClean="0">
              <a:latin typeface="Times New Roman" pitchFamily="18" charset="0"/>
              <a:cs typeface="Times New Roman" pitchFamily="18" charset="0"/>
            </a:endParaRPr>
          </a:p>
          <a:p>
            <a:pPr algn="justLow">
              <a:lnSpc>
                <a:spcPct val="120000"/>
              </a:lnSpc>
              <a:buNone/>
            </a:pPr>
            <a:endParaRPr lang="en-US" b="1" dirty="0" smtClean="0">
              <a:latin typeface="Times New Roman" pitchFamily="18" charset="0"/>
              <a:cs typeface="Times New Roman" pitchFamily="18" charset="0"/>
            </a:endParaRPr>
          </a:p>
          <a:p>
            <a:pPr algn="justLow">
              <a:lnSpc>
                <a:spcPct val="120000"/>
              </a:lnSpc>
              <a:buNone/>
            </a:pPr>
            <a:r>
              <a:rPr lang="ar-SA" b="1" dirty="0" smtClean="0">
                <a:latin typeface="Times New Roman" pitchFamily="18" charset="0"/>
                <a:cs typeface="Times New Roman" pitchFamily="18" charset="0"/>
              </a:rPr>
              <a:t>2- من أهم ما يجذب الانتباه لهذه الدالة هي أنه عندما تتخذ (</a:t>
            </a:r>
            <a:r>
              <a:rPr lang="en-US" b="1" i="1" dirty="0" smtClean="0">
                <a:latin typeface="Times New Roman" pitchFamily="18" charset="0"/>
                <a:cs typeface="Times New Roman" pitchFamily="18" charset="0"/>
              </a:rPr>
              <a:t>b</a:t>
            </a:r>
            <a:r>
              <a:rPr lang="ar-SA" b="1" dirty="0" smtClean="0">
                <a:latin typeface="Times New Roman" pitchFamily="18" charset="0"/>
                <a:cs typeface="Times New Roman" pitchFamily="18" charset="0"/>
              </a:rPr>
              <a:t>) في المعادلة (</a:t>
            </a:r>
            <a:r>
              <a:rPr lang="en-US" b="1" dirty="0" smtClean="0">
                <a:latin typeface="Times New Roman" pitchFamily="18" charset="0"/>
                <a:cs typeface="Times New Roman" pitchFamily="18" charset="0"/>
              </a:rPr>
              <a:t>9-22</a:t>
            </a:r>
            <a:r>
              <a:rPr lang="ar-SA" b="1" dirty="0" smtClean="0">
                <a:latin typeface="Times New Roman" pitchFamily="18" charset="0"/>
                <a:cs typeface="Times New Roman" pitchFamily="18" charset="0"/>
              </a:rPr>
              <a:t>) والمعادلة (</a:t>
            </a:r>
            <a:r>
              <a:rPr lang="en-US" b="1" dirty="0" smtClean="0">
                <a:latin typeface="Times New Roman" pitchFamily="18" charset="0"/>
                <a:cs typeface="Times New Roman" pitchFamily="18" charset="0"/>
              </a:rPr>
              <a:t>9-23</a:t>
            </a:r>
            <a:r>
              <a:rPr lang="ar-SA" b="1" dirty="0" smtClean="0">
                <a:latin typeface="Times New Roman" pitchFamily="18" charset="0"/>
                <a:cs typeface="Times New Roman" pitchFamily="18" charset="0"/>
              </a:rPr>
              <a:t>) قيمة سالبة أو قيمة أكبر من الوحدة فإن الدالة سوف تنطبق عليها الصورة الكلاسيكية حيث سيزداد الناتج </a:t>
            </a:r>
            <a:r>
              <a:rPr lang="en-US" b="1" i="1" dirty="0" smtClean="0">
                <a:latin typeface="Times New Roman" pitchFamily="18" charset="0"/>
                <a:cs typeface="Times New Roman" pitchFamily="18" charset="0"/>
              </a:rPr>
              <a:t>Y</a:t>
            </a:r>
            <a:r>
              <a:rPr lang="ar-SA" b="1" dirty="0" smtClean="0">
                <a:latin typeface="Times New Roman" pitchFamily="18" charset="0"/>
                <a:cs typeface="Times New Roman" pitchFamily="18" charset="0"/>
              </a:rPr>
              <a:t> بمعدل متزايد، ثم معدل متناقص، حتى يصل الناتج أقصاه ثم يتناقص الإنتاج بزيادة كمية المورد المستخدم كما يشير لذلك قانون تناقص الغلة.</a:t>
            </a:r>
            <a:endParaRPr lang="en-US" b="1" dirty="0" smtClean="0">
              <a:latin typeface="Times New Roman" pitchFamily="18" charset="0"/>
              <a:cs typeface="Times New Roman" pitchFamily="18" charset="0"/>
            </a:endParaRPr>
          </a:p>
          <a:p>
            <a:pPr algn="justLow">
              <a:lnSpc>
                <a:spcPct val="120000"/>
              </a:lnSpc>
              <a:buNone/>
            </a:pPr>
            <a:r>
              <a:rPr lang="ar-SA" b="1" dirty="0" smtClean="0">
                <a:latin typeface="Times New Roman" pitchFamily="18" charset="0"/>
                <a:cs typeface="Times New Roman" pitchFamily="18" charset="0"/>
              </a:rPr>
              <a:t>3- تتحول الدالة إلى دالة كوب دوجلاس وهي دالة جبرية عندما تساوي (</a:t>
            </a:r>
            <a:r>
              <a:rPr lang="en-US" b="1" i="1" dirty="0" smtClean="0">
                <a:latin typeface="Times New Roman" pitchFamily="18" charset="0"/>
                <a:cs typeface="Times New Roman" pitchFamily="18" charset="0"/>
              </a:rPr>
              <a:t>b</a:t>
            </a:r>
            <a:r>
              <a:rPr lang="ar-SA" b="1" dirty="0" smtClean="0">
                <a:latin typeface="Times New Roman" pitchFamily="18" charset="0"/>
                <a:cs typeface="Times New Roman" pitchFamily="18" charset="0"/>
              </a:rPr>
              <a:t>) الصفر ويصبح الشكل العام للدالة كما يلي:	</a:t>
            </a:r>
          </a:p>
          <a:p>
            <a:pPr>
              <a:lnSpc>
                <a:spcPct val="120000"/>
              </a:lnSpc>
              <a:buNone/>
            </a:pPr>
            <a:endParaRPr lang="ar-SA" b="1" dirty="0" smtClean="0">
              <a:latin typeface="Times New Roman" pitchFamily="18" charset="0"/>
              <a:cs typeface="Times New Roman" pitchFamily="18" charset="0"/>
            </a:endParaRPr>
          </a:p>
          <a:p>
            <a:pPr>
              <a:lnSpc>
                <a:spcPct val="120000"/>
              </a:lnSpc>
              <a:buNone/>
            </a:pPr>
            <a:r>
              <a:rPr lang="ar-SA"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(9-24)</a:t>
            </a:r>
            <a:r>
              <a:rPr lang="ar-SA" b="1" dirty="0" smtClean="0">
                <a:latin typeface="Times New Roman" pitchFamily="18" charset="0"/>
                <a:cs typeface="Times New Roman" pitchFamily="18" charset="0"/>
              </a:rPr>
              <a:t>	</a:t>
            </a:r>
            <a:endParaRPr lang="ar-YE" b="1" dirty="0" smtClean="0">
              <a:latin typeface="Times New Roman" pitchFamily="18" charset="0"/>
              <a:cs typeface="Times New Roman" pitchFamily="18" charset="0"/>
            </a:endParaRPr>
          </a:p>
          <a:p>
            <a:pPr>
              <a:buNone/>
            </a:pPr>
            <a:endParaRPr lang="en-US" b="1" dirty="0" smtClean="0"/>
          </a:p>
          <a:p>
            <a:pPr>
              <a:buNone/>
            </a:pPr>
            <a:r>
              <a:rPr lang="ar-SA" b="1" dirty="0" smtClean="0"/>
              <a:t>		</a:t>
            </a:r>
            <a:endParaRPr lang="ar-SA" b="1" dirty="0" smtClean="0">
              <a:solidFill>
                <a:srgbClr val="0000CC"/>
              </a:solidFill>
            </a:endParaRPr>
          </a:p>
        </p:txBody>
      </p:sp>
      <p:sp>
        <p:nvSpPr>
          <p:cNvPr id="25607" name="عنصر نائب لرقم الشريحة 5"/>
          <p:cNvSpPr>
            <a:spLocks noGrp="1"/>
          </p:cNvSpPr>
          <p:nvPr>
            <p:ph type="sldNum" sz="quarter" idx="12"/>
          </p:nvPr>
        </p:nvSpPr>
        <p:spPr>
          <a:noFill/>
        </p:spPr>
        <p:txBody>
          <a:bodyPr lIns="55479" tIns="27740" rIns="55479" bIns="27740"/>
          <a:lstStyle/>
          <a:p>
            <a:pPr defTabSz="555625"/>
            <a:fld id="{204544D5-D6DF-4639-8FDA-FBB70347B072}" type="slidenum">
              <a:rPr lang="ar-SA" smtClean="0">
                <a:latin typeface="Arial" pitchFamily="34" charset="0"/>
                <a:cs typeface="Arial" pitchFamily="34" charset="0"/>
              </a:rPr>
              <a:pPr defTabSz="555625"/>
              <a:t>28</a:t>
            </a:fld>
            <a:endParaRPr lang="en-US" dirty="0" smtClean="0">
              <a:latin typeface="Arial" pitchFamily="34" charset="0"/>
              <a:cs typeface="Arial" pitchFamily="34" charset="0"/>
            </a:endParaRPr>
          </a:p>
        </p:txBody>
      </p:sp>
      <p:graphicFrame>
        <p:nvGraphicFramePr>
          <p:cNvPr id="25602" name="Object 8" descr="Bouquet"/>
          <p:cNvGraphicFramePr>
            <a:graphicFrameLocks noChangeAspect="1"/>
          </p:cNvGraphicFramePr>
          <p:nvPr/>
        </p:nvGraphicFramePr>
        <p:xfrm>
          <a:off x="2524108" y="1242203"/>
          <a:ext cx="2071702" cy="510332"/>
        </p:xfrm>
        <a:graphic>
          <a:graphicData uri="http://schemas.openxmlformats.org/presentationml/2006/ole">
            <mc:AlternateContent xmlns:mc="http://schemas.openxmlformats.org/markup-compatibility/2006">
              <mc:Choice xmlns:v="urn:schemas-microsoft-com:vml" Requires="v">
                <p:oleObj spid="_x0000_s25617" name="Equation" r:id="rId4" imgW="939600" imgH="393480" progId="Equation.3">
                  <p:embed/>
                </p:oleObj>
              </mc:Choice>
              <mc:Fallback>
                <p:oleObj name="Equation" r:id="rId4" imgW="939600" imgH="393480" progId="Equation.3">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24108" y="1242203"/>
                        <a:ext cx="2071702" cy="510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3" name="Object 9" descr="Stationery"/>
          <p:cNvGraphicFramePr>
            <a:graphicFrameLocks noChangeAspect="1"/>
          </p:cNvGraphicFramePr>
          <p:nvPr/>
        </p:nvGraphicFramePr>
        <p:xfrm>
          <a:off x="2238356" y="2099459"/>
          <a:ext cx="928694" cy="681042"/>
        </p:xfrm>
        <a:graphic>
          <a:graphicData uri="http://schemas.openxmlformats.org/presentationml/2006/ole">
            <mc:AlternateContent xmlns:mc="http://schemas.openxmlformats.org/markup-compatibility/2006">
              <mc:Choice xmlns:v="urn:schemas-microsoft-com:vml" Requires="v">
                <p:oleObj spid="_x0000_s25618" name="Equation" r:id="rId6" imgW="495000" imgH="393480" progId="Equation.3">
                  <p:embed/>
                </p:oleObj>
              </mc:Choice>
              <mc:Fallback>
                <p:oleObj name="Equation" r:id="rId6" imgW="495000" imgH="39348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38356" y="2099459"/>
                        <a:ext cx="928694" cy="6810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4" name="Object 10" descr="Bouquet"/>
          <p:cNvGraphicFramePr>
            <a:graphicFrameLocks noChangeAspect="1"/>
          </p:cNvGraphicFramePr>
          <p:nvPr/>
        </p:nvGraphicFramePr>
        <p:xfrm>
          <a:off x="1381100" y="2885277"/>
          <a:ext cx="3749675" cy="714375"/>
        </p:xfrm>
        <a:graphic>
          <a:graphicData uri="http://schemas.openxmlformats.org/presentationml/2006/ole">
            <mc:AlternateContent xmlns:mc="http://schemas.openxmlformats.org/markup-compatibility/2006">
              <mc:Choice xmlns:v="urn:schemas-microsoft-com:vml" Requires="v">
                <p:oleObj spid="_x0000_s25619" name="Equation" r:id="rId8" imgW="1968480" imgH="419040" progId="Equation.3">
                  <p:embed/>
                </p:oleObj>
              </mc:Choice>
              <mc:Fallback>
                <p:oleObj name="Equation" r:id="rId8" imgW="1968480" imgH="41904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81100" y="2885277"/>
                        <a:ext cx="3749675"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5" name="Object 11"/>
          <p:cNvGraphicFramePr>
            <a:graphicFrameLocks noChangeAspect="1"/>
          </p:cNvGraphicFramePr>
          <p:nvPr/>
        </p:nvGraphicFramePr>
        <p:xfrm>
          <a:off x="4595810" y="3528219"/>
          <a:ext cx="2214578" cy="571504"/>
        </p:xfrm>
        <a:graphic>
          <a:graphicData uri="http://schemas.openxmlformats.org/presentationml/2006/ole">
            <mc:AlternateContent xmlns:mc="http://schemas.openxmlformats.org/markup-compatibility/2006">
              <mc:Choice xmlns:v="urn:schemas-microsoft-com:vml" Requires="v">
                <p:oleObj spid="_x0000_s25620" name="Equation" r:id="rId10" imgW="876240" imgH="431640" progId="Equation.3">
                  <p:embed/>
                </p:oleObj>
              </mc:Choice>
              <mc:Fallback>
                <p:oleObj name="Equation" r:id="rId10" imgW="876240" imgH="431640" progId="Equation.3">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95810" y="3528219"/>
                        <a:ext cx="2214578" cy="571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6" name="Object 8" descr="Pink tissue paper"/>
          <p:cNvGraphicFramePr>
            <a:graphicFrameLocks noChangeAspect="1"/>
          </p:cNvGraphicFramePr>
          <p:nvPr/>
        </p:nvGraphicFramePr>
        <p:xfrm>
          <a:off x="3738554" y="5457045"/>
          <a:ext cx="2093912" cy="457200"/>
        </p:xfrm>
        <a:graphic>
          <a:graphicData uri="http://schemas.openxmlformats.org/presentationml/2006/ole">
            <mc:AlternateContent xmlns:mc="http://schemas.openxmlformats.org/markup-compatibility/2006">
              <mc:Choice xmlns:v="urn:schemas-microsoft-com:vml" Requires="v">
                <p:oleObj spid="_x0000_s25621" name="معادلة" r:id="rId12" imgW="571320" imgH="228600" progId="Equation.3">
                  <p:embed/>
                </p:oleObj>
              </mc:Choice>
              <mc:Fallback>
                <p:oleObj name="معادلة" r:id="rId12" imgW="57132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38554" y="5457045"/>
                        <a:ext cx="20939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100000">
              <a:schemeClr val="tx1"/>
            </a:gs>
            <a:gs pos="100000">
              <a:schemeClr val="bg2">
                <a:shade val="15000"/>
                <a:satMod val="320000"/>
              </a:schemeClr>
            </a:gs>
          </a:gsLst>
          <a:path path="circle">
            <a:fillToRect l="10000" t="110000" r="10000" b="100000"/>
          </a:path>
        </a:gradFill>
        <a:effectLst/>
      </p:bgPr>
    </p:bg>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238125" y="1170766"/>
            <a:ext cx="9358345" cy="5215748"/>
          </a:xfrm>
          <a:solidFill>
            <a:srgbClr val="FFC000"/>
          </a:solidFill>
        </p:spPr>
        <p:txBody>
          <a:bodyPr lIns="55479" tIns="27740" rIns="55479" bIns="27740">
            <a:normAutofit/>
          </a:bodyPr>
          <a:lstStyle/>
          <a:p>
            <a:pPr algn="justLow"/>
            <a:r>
              <a:rPr lang="ar-SA" b="1" dirty="0" smtClean="0">
                <a:solidFill>
                  <a:schemeClr val="accent1">
                    <a:lumMod val="50000"/>
                  </a:schemeClr>
                </a:solidFill>
              </a:rPr>
              <a:t>4- </a:t>
            </a:r>
            <a:r>
              <a:rPr lang="ar-SA" sz="2000" b="1" dirty="0" smtClean="0">
                <a:solidFill>
                  <a:schemeClr val="bg1"/>
                </a:solidFill>
                <a:latin typeface="Times New Roman" pitchFamily="18" charset="0"/>
                <a:cs typeface="Times New Roman" pitchFamily="18" charset="0"/>
              </a:rPr>
              <a:t>الدالة غير متجانسة في صورتها العامة إلا إذا تحقق الشرط التالي: </a:t>
            </a:r>
            <a:endParaRPr lang="ar-YE" sz="2000" b="1" dirty="0" smtClean="0">
              <a:solidFill>
                <a:schemeClr val="bg1"/>
              </a:solidFill>
              <a:latin typeface="Times New Roman" pitchFamily="18" charset="0"/>
              <a:cs typeface="Times New Roman" pitchFamily="18" charset="0"/>
            </a:endParaRPr>
          </a:p>
          <a:p>
            <a:pPr algn="justLow"/>
            <a:r>
              <a:rPr lang="ar-YE" sz="1800" b="1" dirty="0" smtClean="0">
                <a:solidFill>
                  <a:schemeClr val="bg1"/>
                </a:solidFill>
                <a:latin typeface="Times New Roman" pitchFamily="18" charset="0"/>
                <a:cs typeface="Times New Roman" pitchFamily="18" charset="0"/>
              </a:rPr>
              <a:t> </a:t>
            </a:r>
          </a:p>
          <a:p>
            <a:pPr algn="justLow"/>
            <a:endParaRPr lang="ar-YE" sz="1800" b="1" dirty="0" smtClean="0">
              <a:solidFill>
                <a:schemeClr val="bg1"/>
              </a:solidFill>
              <a:latin typeface="Times New Roman" pitchFamily="18" charset="0"/>
              <a:cs typeface="Times New Roman" pitchFamily="18" charset="0"/>
            </a:endParaRPr>
          </a:p>
          <a:p>
            <a:pPr algn="justLow"/>
            <a:r>
              <a:rPr lang="ar-SA" sz="2000" b="1" dirty="0" smtClean="0">
                <a:solidFill>
                  <a:schemeClr val="bg1"/>
                </a:solidFill>
                <a:latin typeface="Times New Roman" pitchFamily="18" charset="0"/>
                <a:cs typeface="Times New Roman" pitchFamily="18" charset="0"/>
              </a:rPr>
              <a:t>وفي هذه الحالة فإن الدالة سوف تتخذ شكل دالة كوب دوجلاس.</a:t>
            </a:r>
            <a:endParaRPr lang="en-US" sz="2000" b="1" dirty="0" smtClean="0">
              <a:solidFill>
                <a:schemeClr val="bg1"/>
              </a:solidFill>
              <a:latin typeface="Times New Roman" pitchFamily="18" charset="0"/>
              <a:cs typeface="Times New Roman" pitchFamily="18" charset="0"/>
            </a:endParaRPr>
          </a:p>
          <a:p>
            <a:pPr algn="justLow"/>
            <a:r>
              <a:rPr lang="ar-SA" sz="2000" b="1" dirty="0" smtClean="0">
                <a:solidFill>
                  <a:schemeClr val="bg1"/>
                </a:solidFill>
                <a:latin typeface="Times New Roman" pitchFamily="18" charset="0"/>
                <a:cs typeface="Times New Roman" pitchFamily="18" charset="0"/>
              </a:rPr>
              <a:t>5- مرونة إنتاج الموارد </a:t>
            </a:r>
            <a:r>
              <a:rPr lang="en-US" sz="2000" b="1" i="1" dirty="0" smtClean="0">
                <a:solidFill>
                  <a:schemeClr val="bg1"/>
                </a:solidFill>
                <a:latin typeface="Times New Roman" pitchFamily="18" charset="0"/>
                <a:cs typeface="Times New Roman" pitchFamily="18" charset="0"/>
              </a:rPr>
              <a:t>X</a:t>
            </a:r>
            <a:r>
              <a:rPr lang="en-US" sz="2000" b="1" i="1" baseline="-25000" dirty="0" smtClean="0">
                <a:solidFill>
                  <a:schemeClr val="bg1"/>
                </a:solidFill>
                <a:latin typeface="Times New Roman" pitchFamily="18" charset="0"/>
                <a:cs typeface="Times New Roman" pitchFamily="18" charset="0"/>
              </a:rPr>
              <a:t>2</a:t>
            </a:r>
            <a:r>
              <a:rPr lang="en-US" sz="2000" b="1" dirty="0" smtClean="0">
                <a:solidFill>
                  <a:schemeClr val="bg1"/>
                </a:solidFill>
                <a:latin typeface="Times New Roman" pitchFamily="18" charset="0"/>
                <a:cs typeface="Times New Roman" pitchFamily="18" charset="0"/>
              </a:rPr>
              <a:t>,</a:t>
            </a:r>
            <a:r>
              <a:rPr lang="en-US" sz="2000" b="1" i="1" dirty="0" smtClean="0">
                <a:solidFill>
                  <a:schemeClr val="bg1"/>
                </a:solidFill>
                <a:latin typeface="Times New Roman" pitchFamily="18" charset="0"/>
                <a:cs typeface="Times New Roman" pitchFamily="18" charset="0"/>
              </a:rPr>
              <a:t>X</a:t>
            </a:r>
            <a:r>
              <a:rPr lang="en-US" sz="2000" b="1" i="1" baseline="-25000" dirty="0" smtClean="0">
                <a:solidFill>
                  <a:schemeClr val="bg1"/>
                </a:solidFill>
                <a:latin typeface="Times New Roman" pitchFamily="18" charset="0"/>
                <a:cs typeface="Times New Roman" pitchFamily="18" charset="0"/>
              </a:rPr>
              <a:t>1</a:t>
            </a:r>
            <a:r>
              <a:rPr lang="en-US" sz="2000" b="1" dirty="0" smtClean="0">
                <a:solidFill>
                  <a:schemeClr val="bg1"/>
                </a:solidFill>
                <a:latin typeface="Times New Roman" pitchFamily="18" charset="0"/>
                <a:cs typeface="Times New Roman" pitchFamily="18" charset="0"/>
              </a:rPr>
              <a:t> </a:t>
            </a:r>
            <a:r>
              <a:rPr lang="ar-SA" sz="2000" b="1" dirty="0" smtClean="0">
                <a:solidFill>
                  <a:schemeClr val="bg1"/>
                </a:solidFill>
                <a:latin typeface="Times New Roman" pitchFamily="18" charset="0"/>
                <a:cs typeface="Times New Roman" pitchFamily="18" charset="0"/>
              </a:rPr>
              <a:t>تأخذ الصورة التالية:</a:t>
            </a:r>
            <a:r>
              <a:rPr lang="ar-YE" sz="2000" b="1" dirty="0" smtClean="0">
                <a:solidFill>
                  <a:schemeClr val="bg1"/>
                </a:solidFill>
                <a:latin typeface="Times New Roman" pitchFamily="18" charset="0"/>
                <a:cs typeface="Times New Roman" pitchFamily="18" charset="0"/>
              </a:rPr>
              <a:t>             </a:t>
            </a:r>
          </a:p>
          <a:p>
            <a:pPr algn="justLow"/>
            <a:endParaRPr lang="ar-YE" sz="2000" b="1" dirty="0" smtClean="0">
              <a:solidFill>
                <a:schemeClr val="bg1"/>
              </a:solidFill>
              <a:latin typeface="Times New Roman" pitchFamily="18" charset="0"/>
              <a:cs typeface="Times New Roman" pitchFamily="18" charset="0"/>
            </a:endParaRPr>
          </a:p>
          <a:p>
            <a:pPr algn="justLow"/>
            <a:endParaRPr lang="ar-YE" sz="2000" b="1" dirty="0" smtClean="0">
              <a:solidFill>
                <a:schemeClr val="bg1"/>
              </a:solidFill>
              <a:latin typeface="Times New Roman" pitchFamily="18" charset="0"/>
              <a:cs typeface="Times New Roman" pitchFamily="18" charset="0"/>
            </a:endParaRPr>
          </a:p>
          <a:p>
            <a:pPr algn="justLow"/>
            <a:endParaRPr lang="ar-YE" sz="2000" b="1" dirty="0" smtClean="0">
              <a:solidFill>
                <a:schemeClr val="bg1"/>
              </a:solidFill>
              <a:latin typeface="Times New Roman" pitchFamily="18" charset="0"/>
              <a:cs typeface="Times New Roman" pitchFamily="18" charset="0"/>
            </a:endParaRPr>
          </a:p>
          <a:p>
            <a:pPr algn="justLow"/>
            <a:endParaRPr lang="en-US" sz="2000" b="1" dirty="0" smtClean="0">
              <a:solidFill>
                <a:schemeClr val="bg1"/>
              </a:solidFill>
              <a:latin typeface="Times New Roman" pitchFamily="18" charset="0"/>
              <a:cs typeface="Times New Roman" pitchFamily="18" charset="0"/>
            </a:endParaRPr>
          </a:p>
          <a:p>
            <a:pPr algn="justLow"/>
            <a:r>
              <a:rPr lang="ar-SA" sz="2000" b="1" dirty="0" smtClean="0">
                <a:solidFill>
                  <a:schemeClr val="bg1"/>
                </a:solidFill>
                <a:latin typeface="Times New Roman" pitchFamily="18" charset="0"/>
                <a:cs typeface="Times New Roman" pitchFamily="18" charset="0"/>
              </a:rPr>
              <a:t>حيث </a:t>
            </a:r>
            <a:r>
              <a:rPr lang="en-US" sz="2000" b="1" i="1" dirty="0" smtClean="0">
                <a:solidFill>
                  <a:schemeClr val="bg1"/>
                </a:solidFill>
                <a:latin typeface="Times New Roman" pitchFamily="18" charset="0"/>
                <a:cs typeface="Times New Roman" pitchFamily="18" charset="0"/>
              </a:rPr>
              <a:t>E</a:t>
            </a:r>
            <a:r>
              <a:rPr lang="en-US" sz="2000" b="1" i="1" baseline="-25000" dirty="0" smtClean="0">
                <a:solidFill>
                  <a:schemeClr val="bg1"/>
                </a:solidFill>
                <a:latin typeface="Times New Roman" pitchFamily="18" charset="0"/>
                <a:cs typeface="Times New Roman" pitchFamily="18" charset="0"/>
              </a:rPr>
              <a:t>2</a:t>
            </a:r>
            <a:r>
              <a:rPr lang="en-US" sz="2000" b="1" dirty="0" smtClean="0">
                <a:solidFill>
                  <a:schemeClr val="bg1"/>
                </a:solidFill>
                <a:latin typeface="Times New Roman" pitchFamily="18" charset="0"/>
                <a:cs typeface="Times New Roman" pitchFamily="18" charset="0"/>
              </a:rPr>
              <a:t>,</a:t>
            </a:r>
            <a:r>
              <a:rPr lang="en-US" sz="2000" b="1" i="1" dirty="0" smtClean="0">
                <a:solidFill>
                  <a:schemeClr val="bg1"/>
                </a:solidFill>
                <a:latin typeface="Times New Roman" pitchFamily="18" charset="0"/>
                <a:cs typeface="Times New Roman" pitchFamily="18" charset="0"/>
              </a:rPr>
              <a:t>E</a:t>
            </a:r>
            <a:r>
              <a:rPr lang="en-US" sz="2000" b="1" i="1" baseline="-25000" dirty="0" smtClean="0">
                <a:solidFill>
                  <a:schemeClr val="bg1"/>
                </a:solidFill>
                <a:latin typeface="Times New Roman" pitchFamily="18" charset="0"/>
                <a:cs typeface="Times New Roman" pitchFamily="18" charset="0"/>
              </a:rPr>
              <a:t>1</a:t>
            </a:r>
            <a:r>
              <a:rPr lang="ar-SA" sz="2000" b="1" dirty="0" smtClean="0">
                <a:solidFill>
                  <a:schemeClr val="bg1"/>
                </a:solidFill>
                <a:latin typeface="Times New Roman" pitchFamily="18" charset="0"/>
                <a:cs typeface="Times New Roman" pitchFamily="18" charset="0"/>
              </a:rPr>
              <a:t> تشير إلى مرونة الإنتاج للموارد </a:t>
            </a:r>
            <a:r>
              <a:rPr lang="en-US" sz="2000" b="1" i="1" dirty="0" smtClean="0">
                <a:solidFill>
                  <a:schemeClr val="bg1"/>
                </a:solidFill>
                <a:latin typeface="Times New Roman" pitchFamily="18" charset="0"/>
                <a:cs typeface="Times New Roman" pitchFamily="18" charset="0"/>
              </a:rPr>
              <a:t>X</a:t>
            </a:r>
            <a:r>
              <a:rPr lang="en-US" sz="2000" b="1" i="1" baseline="-25000" dirty="0" smtClean="0">
                <a:solidFill>
                  <a:schemeClr val="bg1"/>
                </a:solidFill>
                <a:latin typeface="Times New Roman" pitchFamily="18" charset="0"/>
                <a:cs typeface="Times New Roman" pitchFamily="18" charset="0"/>
              </a:rPr>
              <a:t>1</a:t>
            </a:r>
            <a:r>
              <a:rPr lang="ar-SA" sz="2000" b="1" dirty="0" smtClean="0">
                <a:solidFill>
                  <a:schemeClr val="bg1"/>
                </a:solidFill>
                <a:latin typeface="Times New Roman" pitchFamily="18" charset="0"/>
                <a:cs typeface="Times New Roman" pitchFamily="18" charset="0"/>
              </a:rPr>
              <a:t> و </a:t>
            </a:r>
            <a:r>
              <a:rPr lang="en-US" sz="2000" b="1" i="1" dirty="0" smtClean="0">
                <a:solidFill>
                  <a:schemeClr val="bg1"/>
                </a:solidFill>
                <a:latin typeface="Times New Roman" pitchFamily="18" charset="0"/>
                <a:cs typeface="Times New Roman" pitchFamily="18" charset="0"/>
              </a:rPr>
              <a:t>X</a:t>
            </a:r>
            <a:r>
              <a:rPr lang="en-US" sz="2000" b="1" i="1" baseline="-25000" dirty="0" smtClean="0">
                <a:solidFill>
                  <a:schemeClr val="bg1"/>
                </a:solidFill>
                <a:latin typeface="Times New Roman" pitchFamily="18" charset="0"/>
                <a:cs typeface="Times New Roman" pitchFamily="18" charset="0"/>
              </a:rPr>
              <a:t>2</a:t>
            </a:r>
            <a:r>
              <a:rPr lang="ar-SA" sz="2000" b="1" dirty="0" smtClean="0">
                <a:solidFill>
                  <a:schemeClr val="bg1"/>
                </a:solidFill>
                <a:latin typeface="Times New Roman" pitchFamily="18" charset="0"/>
                <a:cs typeface="Times New Roman" pitchFamily="18" charset="0"/>
              </a:rPr>
              <a:t> على الترتيب.</a:t>
            </a:r>
            <a:endParaRPr lang="en-US" sz="2000" b="1" dirty="0" smtClean="0">
              <a:solidFill>
                <a:schemeClr val="bg1"/>
              </a:solidFill>
              <a:latin typeface="Times New Roman" pitchFamily="18" charset="0"/>
              <a:cs typeface="Times New Roman" pitchFamily="18" charset="0"/>
            </a:endParaRPr>
          </a:p>
          <a:p>
            <a:pPr algn="justLow"/>
            <a:r>
              <a:rPr lang="ar-SA" sz="2000" b="1" dirty="0" smtClean="0">
                <a:solidFill>
                  <a:schemeClr val="bg1"/>
                </a:solidFill>
                <a:latin typeface="Times New Roman" pitchFamily="18" charset="0"/>
                <a:cs typeface="Times New Roman" pitchFamily="18" charset="0"/>
              </a:rPr>
              <a:t>6- منحنى سواء الدالة محدب تجاه نقطة الأصل إذا تحقق شرط التجانس.</a:t>
            </a:r>
            <a:endParaRPr lang="en-US" sz="2000" b="1" dirty="0" smtClean="0">
              <a:solidFill>
                <a:schemeClr val="bg1"/>
              </a:solidFill>
              <a:latin typeface="Times New Roman" pitchFamily="18" charset="0"/>
              <a:cs typeface="Times New Roman" pitchFamily="18" charset="0"/>
            </a:endParaRPr>
          </a:p>
          <a:p>
            <a:pPr algn="justLow"/>
            <a:r>
              <a:rPr lang="ar-SA" sz="2000" b="1" dirty="0" smtClean="0">
                <a:solidFill>
                  <a:schemeClr val="bg1"/>
                </a:solidFill>
                <a:latin typeface="Times New Roman" pitchFamily="18" charset="0"/>
                <a:cs typeface="Times New Roman" pitchFamily="18" charset="0"/>
              </a:rPr>
              <a:t>7- إذا تحقق شرط التجانس فإن الخطوط الحرجة تحصر الموارد المكملة ولكن على نقاط الخطوط الحرجة فإن الموارد لا تتصف بالاستقلالية.</a:t>
            </a:r>
            <a:endParaRPr lang="en-US" sz="2000" b="1" dirty="0" smtClean="0">
              <a:solidFill>
                <a:schemeClr val="bg1"/>
              </a:solidFill>
              <a:latin typeface="Times New Roman" pitchFamily="18" charset="0"/>
              <a:cs typeface="Times New Roman" pitchFamily="18" charset="0"/>
            </a:endParaRPr>
          </a:p>
          <a:p>
            <a:pPr algn="justLow"/>
            <a:r>
              <a:rPr lang="ar-SA" sz="2200" b="1" dirty="0" smtClean="0">
                <a:solidFill>
                  <a:schemeClr val="accent1">
                    <a:lumMod val="50000"/>
                  </a:schemeClr>
                </a:solidFill>
                <a:latin typeface="Times New Roman" pitchFamily="18" charset="0"/>
                <a:cs typeface="Times New Roman" pitchFamily="18" charset="0"/>
              </a:rPr>
              <a:t> </a:t>
            </a:r>
            <a:endParaRPr lang="en-US" b="1" dirty="0" smtClean="0">
              <a:solidFill>
                <a:schemeClr val="accent1">
                  <a:lumMod val="50000"/>
                </a:schemeClr>
              </a:solidFill>
              <a:latin typeface="Times New Roman" pitchFamily="18" charset="0"/>
              <a:cs typeface="Times New Roman" pitchFamily="18" charset="0"/>
            </a:endParaRPr>
          </a:p>
          <a:p>
            <a:pPr algn="r" eaLnBrk="1" hangingPunct="1">
              <a:buFontTx/>
              <a:buBlip>
                <a:blip r:embed="rId4"/>
              </a:buBlip>
            </a:pPr>
            <a:endParaRPr lang="en-US" sz="2400" b="1" dirty="0" smtClean="0">
              <a:solidFill>
                <a:schemeClr val="accent1">
                  <a:lumMod val="50000"/>
                </a:schemeClr>
              </a:solidFill>
            </a:endParaRPr>
          </a:p>
        </p:txBody>
      </p:sp>
      <p:sp>
        <p:nvSpPr>
          <p:cNvPr id="26628" name="عنصر نائب لرقم الشريحة 5"/>
          <p:cNvSpPr>
            <a:spLocks noGrp="1"/>
          </p:cNvSpPr>
          <p:nvPr>
            <p:ph type="sldNum" sz="quarter" idx="12"/>
          </p:nvPr>
        </p:nvSpPr>
        <p:spPr>
          <a:noFill/>
        </p:spPr>
        <p:txBody>
          <a:bodyPr lIns="55479" tIns="27740" rIns="55479" bIns="27740"/>
          <a:lstStyle/>
          <a:p>
            <a:pPr defTabSz="555625"/>
            <a:fld id="{9B920660-8BFE-4EE8-B525-18367ECE243B}" type="slidenum">
              <a:rPr lang="ar-SA" smtClean="0">
                <a:latin typeface="Arial" pitchFamily="34" charset="0"/>
                <a:cs typeface="Arial" pitchFamily="34" charset="0"/>
              </a:rPr>
              <a:pPr defTabSz="555625"/>
              <a:t>29</a:t>
            </a:fld>
            <a:endParaRPr lang="en-US" smtClean="0">
              <a:latin typeface="Arial" pitchFamily="34" charset="0"/>
              <a:cs typeface="Arial" pitchFamily="34" charset="0"/>
            </a:endParaRPr>
          </a:p>
        </p:txBody>
      </p:sp>
      <p:sp>
        <p:nvSpPr>
          <p:cNvPr id="2056" name="AutoShape 8"/>
          <p:cNvSpPr>
            <a:spLocks noChangeArrowheads="1"/>
          </p:cNvSpPr>
          <p:nvPr/>
        </p:nvSpPr>
        <p:spPr bwMode="auto">
          <a:xfrm>
            <a:off x="200025" y="1295400"/>
            <a:ext cx="9490075" cy="5019675"/>
          </a:xfrm>
          <a:prstGeom prst="wedgeRoundRectCallout">
            <a:avLst>
              <a:gd name="adj1" fmla="val -45634"/>
              <a:gd name="adj2" fmla="val 46889"/>
              <a:gd name="adj3" fmla="val 16667"/>
            </a:avLst>
          </a:prstGeom>
          <a:noFill/>
          <a:ln w="50800">
            <a:noFill/>
            <a:miter lim="800000"/>
            <a:headEnd/>
            <a:tailEnd/>
          </a:ln>
        </p:spPr>
        <p:txBody>
          <a:bodyPr lIns="91430" tIns="45716" rIns="91430" bIns="45716"/>
          <a:lstStyle/>
          <a:p>
            <a:pPr algn="ctr" defTabSz="555625"/>
            <a:endParaRPr lang="en-US"/>
          </a:p>
        </p:txBody>
      </p:sp>
      <p:graphicFrame>
        <p:nvGraphicFramePr>
          <p:cNvPr id="26626" name="Object 2" descr="Parchment"/>
          <p:cNvGraphicFramePr>
            <a:graphicFrameLocks noChangeAspect="1"/>
          </p:cNvGraphicFramePr>
          <p:nvPr/>
        </p:nvGraphicFramePr>
        <p:xfrm>
          <a:off x="2524108" y="1670831"/>
          <a:ext cx="1500198" cy="442216"/>
        </p:xfrm>
        <a:graphic>
          <a:graphicData uri="http://schemas.openxmlformats.org/presentationml/2006/ole">
            <mc:AlternateContent xmlns:mc="http://schemas.openxmlformats.org/markup-compatibility/2006">
              <mc:Choice xmlns:v="urn:schemas-microsoft-com:vml" Requires="v">
                <p:oleObj spid="_x0000_s26632" name="Equation" r:id="rId5" imgW="660240" imgH="215640" progId="Equation.3">
                  <p:embed/>
                </p:oleObj>
              </mc:Choice>
              <mc:Fallback>
                <p:oleObj name="Equation" r:id="rId5" imgW="660240" imgH="21564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24108" y="1670831"/>
                        <a:ext cx="1500198" cy="442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7" name="Object 3" descr="Newsprint"/>
          <p:cNvGraphicFramePr>
            <a:graphicFrameLocks noChangeAspect="1"/>
          </p:cNvGraphicFramePr>
          <p:nvPr/>
        </p:nvGraphicFramePr>
        <p:xfrm>
          <a:off x="1738290" y="3099591"/>
          <a:ext cx="4071942" cy="1013925"/>
        </p:xfrm>
        <a:graphic>
          <a:graphicData uri="http://schemas.openxmlformats.org/presentationml/2006/ole">
            <mc:AlternateContent xmlns:mc="http://schemas.openxmlformats.org/markup-compatibility/2006">
              <mc:Choice xmlns:v="urn:schemas-microsoft-com:vml" Requires="v">
                <p:oleObj spid="_x0000_s26633" name="Equation" r:id="rId7" imgW="927000" imgH="457200" progId="Equation.3">
                  <p:embed/>
                </p:oleObj>
              </mc:Choice>
              <mc:Fallback>
                <p:oleObj name="Equation" r:id="rId7" imgW="927000" imgH="457200"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38290" y="3099591"/>
                        <a:ext cx="4071942" cy="101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عنصر نائب لرقم الشريحة 5"/>
          <p:cNvSpPr txBox="1">
            <a:spLocks noGrp="1"/>
          </p:cNvSpPr>
          <p:nvPr/>
        </p:nvSpPr>
        <p:spPr bwMode="auto">
          <a:xfrm>
            <a:off x="0" y="6553200"/>
            <a:ext cx="2376488" cy="503238"/>
          </a:xfrm>
          <a:prstGeom prst="rect">
            <a:avLst/>
          </a:prstGeom>
          <a:noFill/>
          <a:ln w="9525">
            <a:noFill/>
            <a:miter lim="800000"/>
            <a:headEnd/>
            <a:tailEnd/>
          </a:ln>
        </p:spPr>
        <p:txBody>
          <a:bodyPr lIns="55479" tIns="27740" rIns="55479" bIns="27740"/>
          <a:lstStyle/>
          <a:p>
            <a:pPr algn="l" defTabSz="555625"/>
            <a:fld id="{FF2F3736-4950-4D9E-B802-4C757A53BDD4}" type="slidenum">
              <a:rPr lang="ar-SA" sz="1200"/>
              <a:pPr algn="l" defTabSz="555625"/>
              <a:t>3</a:t>
            </a:fld>
            <a:endParaRPr lang="en-US" sz="1200"/>
          </a:p>
        </p:txBody>
      </p:sp>
      <p:sp>
        <p:nvSpPr>
          <p:cNvPr id="5" name="مستطيل مستدير الزوايا 4"/>
          <p:cNvSpPr/>
          <p:nvPr/>
        </p:nvSpPr>
        <p:spPr bwMode="auto">
          <a:xfrm>
            <a:off x="380968" y="1099327"/>
            <a:ext cx="9215502" cy="4500594"/>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555625" rtl="1" eaLnBrk="1" fontAlgn="base" latinLnBrk="0" hangingPunct="1">
              <a:lnSpc>
                <a:spcPct val="100000"/>
              </a:lnSpc>
              <a:spcBef>
                <a:spcPct val="0"/>
              </a:spcBef>
              <a:spcAft>
                <a:spcPct val="0"/>
              </a:spcAft>
              <a:buClrTx/>
              <a:buSzTx/>
              <a:buFontTx/>
              <a:buNone/>
              <a:tabLst/>
            </a:pPr>
            <a:endParaRPr kumimoji="0" lang="ar-SA" sz="1000" b="0" i="0" u="none" strike="noStrike" cap="none" normalizeH="0" baseline="0" smtClean="0">
              <a:ln>
                <a:noFill/>
              </a:ln>
              <a:solidFill>
                <a:schemeClr val="tx1"/>
              </a:solidFill>
              <a:effectLst/>
              <a:latin typeface="Arial" charset="0"/>
              <a:cs typeface="Arial" charset="0"/>
            </a:endParaRPr>
          </a:p>
        </p:txBody>
      </p:sp>
      <p:sp>
        <p:nvSpPr>
          <p:cNvPr id="6" name="Rectangle 3"/>
          <p:cNvSpPr txBox="1">
            <a:spLocks noChangeArrowheads="1"/>
          </p:cNvSpPr>
          <p:nvPr/>
        </p:nvSpPr>
        <p:spPr bwMode="auto">
          <a:xfrm>
            <a:off x="380968" y="956451"/>
            <a:ext cx="9215439" cy="5214974"/>
          </a:xfrm>
          <a:prstGeom prst="rect">
            <a:avLst/>
          </a:prstGeom>
          <a:solidFill>
            <a:srgbClr val="FFC000"/>
          </a:solidFill>
          <a:ln w="9525">
            <a:noFill/>
            <a:miter lim="800000"/>
            <a:headEnd/>
            <a:tailEnd/>
          </a:ln>
        </p:spPr>
        <p:txBody>
          <a:bodyPr vert="horz" wrap="square" lIns="55479" tIns="27740" rIns="55479" bIns="27740" numCol="1" anchor="t" anchorCtr="0" compatLnSpc="1">
            <a:prstTxWarp prst="textNoShape">
              <a:avLst/>
            </a:prstTxWarp>
          </a:bodyPr>
          <a:lstStyle/>
          <a:p>
            <a:pPr marL="207963" marR="0" lvl="0" indent="-207963" algn="r" defTabSz="555625" rtl="1" eaLnBrk="1" fontAlgn="base" latinLnBrk="0" hangingPunct="1">
              <a:lnSpc>
                <a:spcPct val="180000"/>
              </a:lnSpc>
              <a:spcBef>
                <a:spcPct val="20000"/>
              </a:spcBef>
              <a:spcAft>
                <a:spcPct val="0"/>
              </a:spcAft>
              <a:buClr>
                <a:srgbClr val="3333FF"/>
              </a:buClr>
              <a:buSzTx/>
              <a:buFontTx/>
              <a:buNone/>
              <a:tabLst/>
              <a:defRPr/>
            </a:pPr>
            <a:endParaRPr kumimoji="0" lang="ar-SA" sz="2400" b="1" i="0" u="none" strike="noStrike" kern="0" cap="none" spc="0" normalizeH="0" baseline="0" noProof="0" dirty="0" smtClean="0">
              <a:ln>
                <a:noFill/>
              </a:ln>
              <a:solidFill>
                <a:srgbClr val="339966"/>
              </a:solidFill>
              <a:effectLst/>
              <a:uLnTx/>
              <a:uFillTx/>
              <a:latin typeface="+mn-lt"/>
              <a:ea typeface="+mn-ea"/>
              <a:cs typeface="+mn-cs"/>
            </a:endParaRPr>
          </a:p>
          <a:p>
            <a:pPr marL="457200" marR="0" lvl="0" indent="-457200" algn="justLow" defTabSz="555625" rtl="1" eaLnBrk="1" fontAlgn="base" latinLnBrk="0" hangingPunct="1">
              <a:lnSpc>
                <a:spcPct val="200000"/>
              </a:lnSpc>
              <a:spcBef>
                <a:spcPct val="20000"/>
              </a:spcBef>
              <a:spcAft>
                <a:spcPct val="0"/>
              </a:spcAft>
              <a:buClr>
                <a:schemeClr val="accent2">
                  <a:lumMod val="75000"/>
                </a:schemeClr>
              </a:buClr>
              <a:buSzTx/>
              <a:buFont typeface="Arial" pitchFamily="34" charset="0"/>
              <a:buChar char="•"/>
              <a:tabLst/>
              <a:defRPr/>
            </a:pPr>
            <a:r>
              <a:rPr kumimoji="0" lang="ar-SA" sz="2000" b="1" i="0" u="none" strike="noStrike" kern="0" cap="none" spc="0" normalizeH="0" baseline="0" noProof="0" dirty="0" smtClean="0">
                <a:ln>
                  <a:noFill/>
                </a:ln>
                <a:solidFill>
                  <a:schemeClr val="tx1">
                    <a:lumMod val="85000"/>
                    <a:lumOff val="15000"/>
                  </a:schemeClr>
                </a:solidFill>
                <a:effectLst/>
                <a:uLnTx/>
                <a:uFillTx/>
                <a:latin typeface="Times New Roman" pitchFamily="18" charset="0"/>
                <a:cs typeface="Times New Roman" pitchFamily="18" charset="0"/>
              </a:rPr>
              <a:t>تعتبر هذه الدالة التي حاول فيها الاقتصاديان </a:t>
            </a:r>
            <a:r>
              <a:rPr kumimoji="0" lang="en-US" sz="2000" b="1" i="1" u="none" strike="noStrike" kern="0" cap="none" spc="0" normalizeH="0" baseline="0" noProof="0" dirty="0" smtClean="0">
                <a:ln>
                  <a:noFill/>
                </a:ln>
                <a:solidFill>
                  <a:schemeClr val="tx1">
                    <a:lumMod val="85000"/>
                    <a:lumOff val="15000"/>
                  </a:schemeClr>
                </a:solidFill>
                <a:effectLst/>
                <a:uLnTx/>
                <a:uFillTx/>
                <a:latin typeface="Times New Roman" pitchFamily="18" charset="0"/>
                <a:cs typeface="Times New Roman" pitchFamily="18" charset="0"/>
              </a:rPr>
              <a:t>Paul Douglas,C.W Cobb</a:t>
            </a:r>
            <a:r>
              <a:rPr kumimoji="0" lang="en-US" sz="2000" b="1" i="0" u="none" strike="noStrike" kern="0" cap="none" spc="0" normalizeH="0" baseline="0" noProof="0" dirty="0" smtClean="0">
                <a:ln>
                  <a:noFill/>
                </a:ln>
                <a:solidFill>
                  <a:schemeClr val="tx1">
                    <a:lumMod val="85000"/>
                    <a:lumOff val="15000"/>
                  </a:schemeClr>
                </a:solidFill>
                <a:effectLst/>
                <a:uLnTx/>
                <a:uFillTx/>
                <a:latin typeface="Times New Roman" pitchFamily="18" charset="0"/>
                <a:cs typeface="Times New Roman" pitchFamily="18" charset="0"/>
              </a:rPr>
              <a:t> </a:t>
            </a:r>
            <a:r>
              <a:rPr kumimoji="0" lang="ar-SA" sz="2000" b="1" i="0" u="none" strike="noStrike" kern="0" cap="none" spc="0" normalizeH="0" baseline="0" noProof="0" dirty="0" smtClean="0">
                <a:ln>
                  <a:noFill/>
                </a:ln>
                <a:solidFill>
                  <a:schemeClr val="tx1">
                    <a:lumMod val="85000"/>
                    <a:lumOff val="15000"/>
                  </a:schemeClr>
                </a:solidFill>
                <a:effectLst/>
                <a:uLnTx/>
                <a:uFillTx/>
                <a:latin typeface="Times New Roman" pitchFamily="18" charset="0"/>
                <a:cs typeface="Times New Roman" pitchFamily="18" charset="0"/>
              </a:rPr>
              <a:t>تطويع بيانات عن الصناعة الأمريكية في الفترة من 1899-1922م لقياس مدى مساهمة العمالة ورأس المال في الإنتاج من أهم أدوات التحليل الاقتصادي التي ظهرت حتى الآن والتي انتشرت بشكل واسع وما زالت تستخدم بكثرة في مجال الدراسات الاقتصادية، فضلاً عن أن هذه الدالة تعتبر الأداة التي مكّنت الاقتصاديين من بناء نماذج واكتشاف دوال أخرى أدت إلى إحداث طفرة واضحة في أساليب التحليل الاقتصادي في عصرنا هذا ولهذا فإن دراسة هذه الدالة بالتفصيل من كافة جوانبها تعد هدفاً أساسياً في هذا الجزء من المادة.</a:t>
            </a:r>
            <a:endParaRPr kumimoji="0" lang="en-US" sz="2000" b="1" i="0" u="none" strike="noStrike" kern="0" cap="none" spc="0" normalizeH="0" baseline="0" noProof="0" dirty="0" smtClean="0">
              <a:ln>
                <a:noFill/>
              </a:ln>
              <a:solidFill>
                <a:schemeClr val="tx1">
                  <a:lumMod val="85000"/>
                  <a:lumOff val="15000"/>
                </a:schemeClr>
              </a:solidFill>
              <a:effectLst/>
              <a:uLnTx/>
              <a:uFillTx/>
              <a:latin typeface="Times New Roman" pitchFamily="18" charset="0"/>
              <a:cs typeface="Times New Roman" pitchFamily="18" charset="0"/>
            </a:endParaRPr>
          </a:p>
          <a:p>
            <a:pPr marL="207963" marR="0" lvl="0" indent="-207963" algn="r" defTabSz="555625" rtl="1" eaLnBrk="1" fontAlgn="base" latinLnBrk="0" hangingPunct="1">
              <a:lnSpc>
                <a:spcPct val="100000"/>
              </a:lnSpc>
              <a:spcBef>
                <a:spcPct val="20000"/>
              </a:spcBef>
              <a:spcAft>
                <a:spcPct val="0"/>
              </a:spcAft>
              <a:buClr>
                <a:srgbClr val="3333FF"/>
              </a:buClr>
              <a:buSzTx/>
              <a:buFont typeface="Wingdings 2" pitchFamily="18" charset="2"/>
              <a:buChar char="1"/>
              <a:tabLst/>
              <a:defRPr/>
            </a:pPr>
            <a:endParaRPr kumimoji="0" lang="ar-SA" sz="2400" b="1" i="0" u="none" strike="noStrike" kern="0" cap="none" spc="0" normalizeH="0" baseline="0" noProof="0" dirty="0" smtClean="0">
              <a:ln>
                <a:noFill/>
              </a:ln>
              <a:solidFill>
                <a:srgbClr val="339966"/>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66" name="عنصر نائب لرقم الشريحة 5"/>
          <p:cNvSpPr txBox="1">
            <a:spLocks noGrp="1"/>
          </p:cNvSpPr>
          <p:nvPr/>
        </p:nvSpPr>
        <p:spPr bwMode="auto">
          <a:xfrm>
            <a:off x="0" y="6553200"/>
            <a:ext cx="2376488" cy="503238"/>
          </a:xfrm>
          <a:prstGeom prst="rect">
            <a:avLst/>
          </a:prstGeom>
          <a:noFill/>
          <a:ln w="9525">
            <a:noFill/>
            <a:miter lim="800000"/>
            <a:headEnd/>
            <a:tailEnd/>
          </a:ln>
        </p:spPr>
        <p:txBody>
          <a:bodyPr lIns="55479" tIns="27740" rIns="55479" bIns="27740"/>
          <a:lstStyle/>
          <a:p>
            <a:pPr algn="l" defTabSz="555625"/>
            <a:fld id="{E3A8887A-4BCF-4B21-A1BA-120B2FE5EC4A}" type="slidenum">
              <a:rPr lang="ar-SA" sz="1200"/>
              <a:pPr algn="l" defTabSz="555625"/>
              <a:t>30</a:t>
            </a:fld>
            <a:endParaRPr lang="en-US" sz="1200"/>
          </a:p>
        </p:txBody>
      </p:sp>
      <p:sp>
        <p:nvSpPr>
          <p:cNvPr id="55299" name="Rectangle 3"/>
          <p:cNvSpPr>
            <a:spLocks noGrp="1" noChangeArrowheads="1"/>
          </p:cNvSpPr>
          <p:nvPr>
            <p:ph idx="1"/>
          </p:nvPr>
        </p:nvSpPr>
        <p:spPr>
          <a:xfrm>
            <a:off x="0" y="527822"/>
            <a:ext cx="9906000" cy="6528615"/>
          </a:xfrm>
          <a:solidFill>
            <a:srgbClr val="FFC000"/>
          </a:solidFill>
        </p:spPr>
        <p:txBody>
          <a:bodyPr lIns="55479" tIns="27740" rIns="55479" bIns="27740"/>
          <a:lstStyle/>
          <a:p>
            <a:pPr eaLnBrk="1" hangingPunct="1">
              <a:lnSpc>
                <a:spcPct val="140000"/>
              </a:lnSpc>
              <a:buFontTx/>
              <a:buNone/>
            </a:pPr>
            <a:r>
              <a:rPr lang="ar-SA" sz="3200" dirty="0" smtClean="0">
                <a:solidFill>
                  <a:srgbClr val="993300"/>
                </a:solidFill>
              </a:rPr>
              <a:t> </a:t>
            </a:r>
            <a:endParaRPr lang="en-US" sz="3200" dirty="0" smtClean="0">
              <a:solidFill>
                <a:srgbClr val="993300"/>
              </a:solidFill>
            </a:endParaRPr>
          </a:p>
        </p:txBody>
      </p:sp>
      <p:graphicFrame>
        <p:nvGraphicFramePr>
          <p:cNvPr id="7" name="Table 6"/>
          <p:cNvGraphicFramePr>
            <a:graphicFrameLocks noGrp="1"/>
          </p:cNvGraphicFramePr>
          <p:nvPr/>
        </p:nvGraphicFramePr>
        <p:xfrm>
          <a:off x="1023910" y="1190580"/>
          <a:ext cx="8034360" cy="5331988"/>
        </p:xfrm>
        <a:graphic>
          <a:graphicData uri="http://schemas.openxmlformats.org/drawingml/2006/table">
            <a:tbl>
              <a:tblPr rtl="1"/>
              <a:tblGrid>
                <a:gridCol w="1294711"/>
                <a:gridCol w="2153882"/>
                <a:gridCol w="4585767"/>
              </a:tblGrid>
              <a:tr h="574688">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SA" sz="1800" b="1" i="0" u="none" strike="noStrike" cap="none" normalizeH="0" baseline="0" dirty="0" smtClean="0">
                          <a:ln>
                            <a:noFill/>
                          </a:ln>
                          <a:solidFill>
                            <a:schemeClr val="tx1"/>
                          </a:solidFill>
                          <a:effectLst/>
                          <a:latin typeface="Times New Roman" pitchFamily="18" charset="0"/>
                          <a:cs typeface="Times New Roman" pitchFamily="18" charset="0"/>
                        </a:rPr>
                        <a:t>قيمة (</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b</a:t>
                      </a: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Times New Roman" pitchFamily="18" charset="0"/>
                          <a:cs typeface="Times New Roman" pitchFamily="18" charset="0"/>
                        </a:rPr>
                        <a:t>قيمة (</a:t>
                      </a:r>
                      <a:r>
                        <a:rPr kumimoji="0" lang="en-US" sz="2800" b="1" i="0" u="none" strike="noStrike" cap="none" normalizeH="0" baseline="0" dirty="0" smtClean="0">
                          <a:ln>
                            <a:noFill/>
                          </a:ln>
                          <a:solidFill>
                            <a:schemeClr val="tx1"/>
                          </a:solidFill>
                          <a:effectLst/>
                          <a:latin typeface="Times New Roman" pitchFamily="18" charset="0"/>
                          <a:cs typeface="Times New Roman" pitchFamily="18" charset="0"/>
                        </a:rPr>
                        <a:t>a</a:t>
                      </a:r>
                      <a:r>
                        <a:rPr kumimoji="0" lang="ar-SA" sz="2800" b="1"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lnTlToBr>
                      <a:noFill/>
                    </a:lnTlToBr>
                    <a:lnBlToTr>
                      <a:noFill/>
                    </a:lnBlToTr>
                    <a:solidFill>
                      <a:schemeClr val="bg2">
                        <a:lumMod val="90000"/>
                      </a:schemeClr>
                    </a:solidFill>
                  </a:tcPr>
                </a:tc>
              </a:tr>
              <a:tr h="985181">
                <a:tc rowSpan="2">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ar-YE"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ar-YE"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تزداد بمعدل متناقص حتى </a:t>
                      </a:r>
                      <a:r>
                        <a:rPr kumimoji="0" lang="ar-YE" sz="14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YE" sz="14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 ثم تتناقص</a:t>
                      </a:r>
                      <a:endParaRPr kumimoji="0" lang="en-US" sz="14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r>
              <a:tr h="879240">
                <a:tc vMerge="1">
                  <a:txBody>
                    <a:bodyPr/>
                    <a:lstStyle/>
                    <a:p>
                      <a:pPr rtl="1"/>
                      <a:endParaRPr lang="ar-YE"/>
                    </a:p>
                  </a:txBody>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ar-YE"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تزداد بمعدل متزايد حتى ،</a:t>
                      </a:r>
                      <a:r>
                        <a:rPr kumimoji="0" lang="ar-YE" sz="14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YE" sz="14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 ثم تزداد بمعدل متناقص حتى       ثم تتناقص</a:t>
                      </a:r>
                      <a:endParaRPr kumimoji="0" lang="en-US" sz="14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r>
              <a:tr h="492590">
                <a:tc rowSpan="3">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ar-YE"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ar-YE"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تتزايد بمعدل متناقص</a:t>
                      </a:r>
                      <a:endParaRPr kumimoji="0" lang="en-US" sz="14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r>
              <a:tr h="492590">
                <a:tc vMerge="1">
                  <a:txBody>
                    <a:bodyPr/>
                    <a:lstStyle/>
                    <a:p>
                      <a:pPr rtl="1"/>
                      <a:endParaRPr lang="ar-YE"/>
                    </a:p>
                  </a:txBody>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ar-YE"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تتزايد بمعدل ثابت</a:t>
                      </a:r>
                      <a:endParaRPr kumimoji="0" lang="en-US" sz="14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r>
              <a:tr h="492590">
                <a:tc vMerge="1">
                  <a:txBody>
                    <a:bodyPr/>
                    <a:lstStyle/>
                    <a:p>
                      <a:pPr rtl="1"/>
                      <a:endParaRPr lang="ar-YE"/>
                    </a:p>
                  </a:txBody>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ar-YE"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تتزايد بمعدل متزايد</a:t>
                      </a:r>
                      <a:endParaRPr kumimoji="0" lang="en-US" sz="14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r>
              <a:tr h="857127">
                <a:tc rowSpan="2">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ar-YE"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ar-YE"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تتزايد بمعدل متناقص حتى     </a:t>
                      </a:r>
                      <a:r>
                        <a:rPr kumimoji="0" lang="ar-YE" sz="14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YE" sz="14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 ، ثم تتزايد بمعدل متزايد</a:t>
                      </a:r>
                      <a:endParaRPr kumimoji="0" lang="en-US" sz="14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r>
              <a:tr h="492590">
                <a:tc vMerge="1">
                  <a:txBody>
                    <a:bodyPr/>
                    <a:lstStyle/>
                    <a:p>
                      <a:pPr rtl="1"/>
                      <a:endParaRPr lang="ar-YE"/>
                    </a:p>
                  </a:txBody>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ar-YE"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Times New Roman" pitchFamily="18" charset="0"/>
                          <a:cs typeface="Times New Roman" pitchFamily="18" charset="0"/>
                        </a:rPr>
                        <a:t>تتزايد بمعدل متزايد</a:t>
                      </a:r>
                      <a:endParaRPr kumimoji="0" lang="en-US" sz="1400" b="1" i="0" u="none" strike="noStrike" cap="none" normalizeH="0" baseline="0" dirty="0" smtClean="0">
                        <a:ln>
                          <a:noFill/>
                        </a:ln>
                        <a:solidFill>
                          <a:schemeClr val="tx1"/>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2">
                        <a:lumMod val="90000"/>
                      </a:schemeClr>
                    </a:solidFill>
                  </a:tcPr>
                </a:tc>
              </a:tr>
            </a:tbl>
          </a:graphicData>
        </a:graphic>
      </p:graphicFrame>
      <p:graphicFrame>
        <p:nvGraphicFramePr>
          <p:cNvPr id="27650" name="Object 2" descr="Water droplets"/>
          <p:cNvGraphicFramePr>
            <a:graphicFrameLocks noChangeAspect="1"/>
          </p:cNvGraphicFramePr>
          <p:nvPr/>
        </p:nvGraphicFramePr>
        <p:xfrm>
          <a:off x="1381100" y="1242203"/>
          <a:ext cx="3714776" cy="471718"/>
        </p:xfrm>
        <a:graphic>
          <a:graphicData uri="http://schemas.openxmlformats.org/presentationml/2006/ole">
            <mc:AlternateContent xmlns:mc="http://schemas.openxmlformats.org/markup-compatibility/2006">
              <mc:Choice xmlns:v="urn:schemas-microsoft-com:vml" Requires="v">
                <p:oleObj spid="_x0000_s27698" name="Equation" r:id="rId4" imgW="736600" imgH="203200" progId="Equation.3">
                  <p:embed/>
                </p:oleObj>
              </mc:Choice>
              <mc:Fallback>
                <p:oleObj name="Equation" r:id="rId4" imgW="736600" imgH="203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1100" y="1242203"/>
                        <a:ext cx="3714776" cy="4717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1" name="Object 3" descr="Newsprint"/>
          <p:cNvGraphicFramePr>
            <a:graphicFrameLocks noChangeAspect="1"/>
          </p:cNvGraphicFramePr>
          <p:nvPr/>
        </p:nvGraphicFramePr>
        <p:xfrm>
          <a:off x="1166786" y="670699"/>
          <a:ext cx="2357454" cy="409576"/>
        </p:xfrm>
        <a:graphic>
          <a:graphicData uri="http://schemas.openxmlformats.org/presentationml/2006/ole">
            <mc:AlternateContent xmlns:mc="http://schemas.openxmlformats.org/markup-compatibility/2006">
              <mc:Choice xmlns:v="urn:schemas-microsoft-com:vml" Requires="v">
                <p:oleObj spid="_x0000_s27699" name="Equation" r:id="rId6" imgW="736600" imgH="203200" progId="Equation.3">
                  <p:embed/>
                </p:oleObj>
              </mc:Choice>
              <mc:Fallback>
                <p:oleObj name="Equation" r:id="rId6" imgW="736600" imgH="2032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66786" y="670699"/>
                        <a:ext cx="2357454" cy="409576"/>
                      </a:xfrm>
                      <a:prstGeom prst="rect">
                        <a:avLst/>
                      </a:prstGeom>
                      <a:noFill/>
                      <a:extLst>
                        <a:ext uri="{909E8E84-426E-40DD-AFC4-6F175D3DCCD1}">
                          <a14:hiddenFill xmlns:a14="http://schemas.microsoft.com/office/drawing/2010/main">
                            <a:solidFill>
                              <a:srgbClr val="FFFFFF">
                                <a:alpha val="89999"/>
                              </a:srgbClr>
                            </a:solidFill>
                          </a14:hiddenFill>
                        </a:ext>
                      </a:extLst>
                    </p:spPr>
                  </p:pic>
                </p:oleObj>
              </mc:Fallback>
            </mc:AlternateContent>
          </a:graphicData>
        </a:graphic>
      </p:graphicFrame>
      <p:graphicFrame>
        <p:nvGraphicFramePr>
          <p:cNvPr id="27652" name="Object 4"/>
          <p:cNvGraphicFramePr>
            <a:graphicFrameLocks noChangeAspect="1"/>
          </p:cNvGraphicFramePr>
          <p:nvPr/>
        </p:nvGraphicFramePr>
        <p:xfrm>
          <a:off x="8096272" y="2385211"/>
          <a:ext cx="714405" cy="421316"/>
        </p:xfrm>
        <a:graphic>
          <a:graphicData uri="http://schemas.openxmlformats.org/presentationml/2006/ole">
            <mc:AlternateContent xmlns:mc="http://schemas.openxmlformats.org/markup-compatibility/2006">
              <mc:Choice xmlns:v="urn:schemas-microsoft-com:vml" Requires="v">
                <p:oleObj spid="_x0000_s27700" name="Equation" r:id="rId7" imgW="368140" imgH="177723" progId="Equation.3">
                  <p:embed/>
                </p:oleObj>
              </mc:Choice>
              <mc:Fallback>
                <p:oleObj name="Equation" r:id="rId7" imgW="368140" imgH="177723"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96272" y="2385211"/>
                        <a:ext cx="714405" cy="4213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3" name="Object 5" descr="Stationery"/>
          <p:cNvGraphicFramePr>
            <a:graphicFrameLocks noChangeAspect="1"/>
          </p:cNvGraphicFramePr>
          <p:nvPr/>
        </p:nvGraphicFramePr>
        <p:xfrm>
          <a:off x="6024570" y="2099459"/>
          <a:ext cx="1428750" cy="395287"/>
        </p:xfrm>
        <a:graphic>
          <a:graphicData uri="http://schemas.openxmlformats.org/presentationml/2006/ole">
            <mc:AlternateContent xmlns:mc="http://schemas.openxmlformats.org/markup-compatibility/2006">
              <mc:Choice xmlns:v="urn:schemas-microsoft-com:vml" Requires="v">
                <p:oleObj spid="_x0000_s27701" name="Equation" r:id="rId9" imgW="583693" imgH="177646" progId="Equation.3">
                  <p:embed/>
                </p:oleObj>
              </mc:Choice>
              <mc:Fallback>
                <p:oleObj name="Equation" r:id="rId9" imgW="583693" imgH="177646" progId="Equation.3">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24570" y="2099459"/>
                        <a:ext cx="1428750" cy="395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4" name="Object 6" descr="Oak"/>
          <p:cNvGraphicFramePr>
            <a:graphicFrameLocks noChangeAspect="1"/>
          </p:cNvGraphicFramePr>
          <p:nvPr/>
        </p:nvGraphicFramePr>
        <p:xfrm>
          <a:off x="4024306" y="3171029"/>
          <a:ext cx="785818" cy="416021"/>
        </p:xfrm>
        <a:graphic>
          <a:graphicData uri="http://schemas.openxmlformats.org/presentationml/2006/ole">
            <mc:AlternateContent xmlns:mc="http://schemas.openxmlformats.org/markup-compatibility/2006">
              <mc:Choice xmlns:v="urn:schemas-microsoft-com:vml" Requires="v">
                <p:oleObj spid="_x0000_s27702" name="Equation" r:id="rId11" imgW="583947" imgH="393529" progId="Equation.3">
                  <p:embed/>
                </p:oleObj>
              </mc:Choice>
              <mc:Fallback>
                <p:oleObj name="Equation" r:id="rId11" imgW="583947" imgH="393529" progId="Equation.3">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24306" y="3171029"/>
                        <a:ext cx="785818" cy="4160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5" name="Object 7"/>
          <p:cNvGraphicFramePr>
            <a:graphicFrameLocks noChangeAspect="1"/>
          </p:cNvGraphicFramePr>
          <p:nvPr/>
        </p:nvGraphicFramePr>
        <p:xfrm>
          <a:off x="6167446" y="4671227"/>
          <a:ext cx="1214455" cy="291469"/>
        </p:xfrm>
        <a:graphic>
          <a:graphicData uri="http://schemas.openxmlformats.org/presentationml/2006/ole">
            <mc:AlternateContent xmlns:mc="http://schemas.openxmlformats.org/markup-compatibility/2006">
              <mc:Choice xmlns:v="urn:schemas-microsoft-com:vml" Requires="v">
                <p:oleObj spid="_x0000_s27703" name="Equation" r:id="rId13" imgW="342603" imgH="177646" progId="Equation.3">
                  <p:embed/>
                </p:oleObj>
              </mc:Choice>
              <mc:Fallback>
                <p:oleObj name="Equation" r:id="rId13" imgW="342603" imgH="177646" progId="Equation.3">
                  <p:embed/>
                  <p:pic>
                    <p:nvPicPr>
                      <p:cNvPr id="0"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167446" y="4671227"/>
                        <a:ext cx="1214455" cy="29146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6" name="Object 8" descr="White marble"/>
          <p:cNvGraphicFramePr>
            <a:graphicFrameLocks noChangeAspect="1"/>
          </p:cNvGraphicFramePr>
          <p:nvPr/>
        </p:nvGraphicFramePr>
        <p:xfrm>
          <a:off x="2666984" y="5171293"/>
          <a:ext cx="1071581" cy="785812"/>
        </p:xfrm>
        <a:graphic>
          <a:graphicData uri="http://schemas.openxmlformats.org/presentationml/2006/ole">
            <mc:AlternateContent xmlns:mc="http://schemas.openxmlformats.org/markup-compatibility/2006">
              <mc:Choice xmlns:v="urn:schemas-microsoft-com:vml" Requires="v">
                <p:oleObj spid="_x0000_s27704" name="Equation" r:id="rId15" imgW="927100" imgH="431800" progId="Equation.3">
                  <p:embed/>
                </p:oleObj>
              </mc:Choice>
              <mc:Fallback>
                <p:oleObj name="Equation" r:id="rId15" imgW="927100" imgH="431800" progId="Equation.3">
                  <p:embed/>
                  <p:pic>
                    <p:nvPicPr>
                      <p:cNvPr id="0"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6984" y="5171293"/>
                        <a:ext cx="1071581" cy="785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7" name="Object 9" descr="Water droplets"/>
          <p:cNvGraphicFramePr>
            <a:graphicFrameLocks noChangeAspect="1"/>
          </p:cNvGraphicFramePr>
          <p:nvPr/>
        </p:nvGraphicFramePr>
        <p:xfrm>
          <a:off x="2452670" y="2099459"/>
          <a:ext cx="1000132" cy="462871"/>
        </p:xfrm>
        <a:graphic>
          <a:graphicData uri="http://schemas.openxmlformats.org/presentationml/2006/ole">
            <mc:AlternateContent xmlns:mc="http://schemas.openxmlformats.org/markup-compatibility/2006">
              <mc:Choice xmlns:v="urn:schemas-microsoft-com:vml" Requires="v">
                <p:oleObj spid="_x0000_s27705" name="Equation" r:id="rId17" imgW="583947" imgH="393529" progId="Equation.3">
                  <p:embed/>
                </p:oleObj>
              </mc:Choice>
              <mc:Fallback>
                <p:oleObj name="Equation" r:id="rId17" imgW="583947" imgH="393529"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52670" y="2099459"/>
                        <a:ext cx="1000132" cy="46287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8" name="Object 10"/>
          <p:cNvGraphicFramePr>
            <a:graphicFrameLocks noChangeAspect="1"/>
          </p:cNvGraphicFramePr>
          <p:nvPr/>
        </p:nvGraphicFramePr>
        <p:xfrm>
          <a:off x="8096272" y="4171161"/>
          <a:ext cx="738989" cy="427836"/>
        </p:xfrm>
        <a:graphic>
          <a:graphicData uri="http://schemas.openxmlformats.org/presentationml/2006/ole">
            <mc:AlternateContent xmlns:mc="http://schemas.openxmlformats.org/markup-compatibility/2006">
              <mc:Choice xmlns:v="urn:schemas-microsoft-com:vml" Requires="v">
                <p:oleObj spid="_x0000_s27706" name="Equation" r:id="rId18" imgW="355138" imgH="177569" progId="Equation.3">
                  <p:embed/>
                </p:oleObj>
              </mc:Choice>
              <mc:Fallback>
                <p:oleObj name="Equation" r:id="rId18" imgW="355138" imgH="177569" progId="Equation.3">
                  <p:embed/>
                  <p:pic>
                    <p:nvPicPr>
                      <p:cNvPr id="0"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096272" y="4171161"/>
                        <a:ext cx="738989" cy="4278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9" name="Object 11" descr="Pink tissue paper"/>
          <p:cNvGraphicFramePr>
            <a:graphicFrameLocks noChangeAspect="1"/>
          </p:cNvGraphicFramePr>
          <p:nvPr/>
        </p:nvGraphicFramePr>
        <p:xfrm>
          <a:off x="6096008" y="5314169"/>
          <a:ext cx="1328746" cy="428628"/>
        </p:xfrm>
        <a:graphic>
          <a:graphicData uri="http://schemas.openxmlformats.org/presentationml/2006/ole">
            <mc:AlternateContent xmlns:mc="http://schemas.openxmlformats.org/markup-compatibility/2006">
              <mc:Choice xmlns:v="urn:schemas-microsoft-com:vml" Requires="v">
                <p:oleObj spid="_x0000_s27707" name="Equation" r:id="rId20" imgW="583693" imgH="177646" progId="Equation.3">
                  <p:embed/>
                </p:oleObj>
              </mc:Choice>
              <mc:Fallback>
                <p:oleObj name="Equation" r:id="rId20" imgW="583693" imgH="177646" progId="Equation.3">
                  <p:embed/>
                  <p:pic>
                    <p:nvPicPr>
                      <p:cNvPr id="0" name="Object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096008" y="5314169"/>
                        <a:ext cx="1328746" cy="4286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60" name="Object 12"/>
          <p:cNvGraphicFramePr>
            <a:graphicFrameLocks noChangeAspect="1"/>
          </p:cNvGraphicFramePr>
          <p:nvPr/>
        </p:nvGraphicFramePr>
        <p:xfrm>
          <a:off x="6238884" y="4171161"/>
          <a:ext cx="857256" cy="333377"/>
        </p:xfrm>
        <a:graphic>
          <a:graphicData uri="http://schemas.openxmlformats.org/presentationml/2006/ole">
            <mc:AlternateContent xmlns:mc="http://schemas.openxmlformats.org/markup-compatibility/2006">
              <mc:Choice xmlns:v="urn:schemas-microsoft-com:vml" Requires="v">
                <p:oleObj spid="_x0000_s27708" name="Equation" r:id="rId22" imgW="342603" imgH="177646" progId="Equation.3">
                  <p:embed/>
                </p:oleObj>
              </mc:Choice>
              <mc:Fallback>
                <p:oleObj name="Equation" r:id="rId22" imgW="342603" imgH="177646" progId="Equation.3">
                  <p:embed/>
                  <p:pic>
                    <p:nvPicPr>
                      <p:cNvPr id="0" name="Object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238884" y="4171161"/>
                        <a:ext cx="857256" cy="33337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61" name="Object 13"/>
          <p:cNvGraphicFramePr>
            <a:graphicFrameLocks noChangeAspect="1"/>
          </p:cNvGraphicFramePr>
          <p:nvPr/>
        </p:nvGraphicFramePr>
        <p:xfrm>
          <a:off x="6381760" y="2956715"/>
          <a:ext cx="702673" cy="429411"/>
        </p:xfrm>
        <a:graphic>
          <a:graphicData uri="http://schemas.openxmlformats.org/presentationml/2006/ole">
            <mc:AlternateContent xmlns:mc="http://schemas.openxmlformats.org/markup-compatibility/2006">
              <mc:Choice xmlns:v="urn:schemas-microsoft-com:vml" Requires="v">
                <p:oleObj spid="_x0000_s27709" name="Equation" r:id="rId24" imgW="342603" imgH="177646" progId="Equation.3">
                  <p:embed/>
                </p:oleObj>
              </mc:Choice>
              <mc:Fallback>
                <p:oleObj name="Equation" r:id="rId24" imgW="342603" imgH="177646" progId="Equation.3">
                  <p:embed/>
                  <p:pic>
                    <p:nvPicPr>
                      <p:cNvPr id="0" name="Object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81760" y="2956715"/>
                        <a:ext cx="702673" cy="42941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62" name="Object 14"/>
          <p:cNvGraphicFramePr>
            <a:graphicFrameLocks noChangeAspect="1"/>
          </p:cNvGraphicFramePr>
          <p:nvPr/>
        </p:nvGraphicFramePr>
        <p:xfrm>
          <a:off x="8167710" y="5528483"/>
          <a:ext cx="661218" cy="427847"/>
        </p:xfrm>
        <a:graphic>
          <a:graphicData uri="http://schemas.openxmlformats.org/presentationml/2006/ole">
            <mc:AlternateContent xmlns:mc="http://schemas.openxmlformats.org/markup-compatibility/2006">
              <mc:Choice xmlns:v="urn:schemas-microsoft-com:vml" Requires="v">
                <p:oleObj spid="_x0000_s27710" name="Equation" r:id="rId25" imgW="368140" imgH="177723" progId="Equation.3">
                  <p:embed/>
                </p:oleObj>
              </mc:Choice>
              <mc:Fallback>
                <p:oleObj name="Equation" r:id="rId25" imgW="368140" imgH="177723" progId="Equation.3">
                  <p:embed/>
                  <p:pic>
                    <p:nvPicPr>
                      <p:cNvPr id="0" name="Object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8167710" y="5528483"/>
                        <a:ext cx="661218" cy="42784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63" name="Object 15"/>
          <p:cNvGraphicFramePr>
            <a:graphicFrameLocks noChangeAspect="1"/>
          </p:cNvGraphicFramePr>
          <p:nvPr/>
        </p:nvGraphicFramePr>
        <p:xfrm>
          <a:off x="6238884" y="3671095"/>
          <a:ext cx="1214455" cy="355341"/>
        </p:xfrm>
        <a:graphic>
          <a:graphicData uri="http://schemas.openxmlformats.org/presentationml/2006/ole">
            <mc:AlternateContent xmlns:mc="http://schemas.openxmlformats.org/markup-compatibility/2006">
              <mc:Choice xmlns:v="urn:schemas-microsoft-com:vml" Requires="v">
                <p:oleObj spid="_x0000_s27711" name="Equation" r:id="rId27" imgW="596641" imgH="177723" progId="Equation.3">
                  <p:embed/>
                </p:oleObj>
              </mc:Choice>
              <mc:Fallback>
                <p:oleObj name="Equation" r:id="rId27" imgW="596641" imgH="177723" progId="Equation.3">
                  <p:embed/>
                  <p:pic>
                    <p:nvPicPr>
                      <p:cNvPr id="0" name="Object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238884" y="3671095"/>
                        <a:ext cx="1214455" cy="3553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64" name="Object 16" descr="Parchment"/>
          <p:cNvGraphicFramePr>
            <a:graphicFrameLocks noChangeAspect="1"/>
          </p:cNvGraphicFramePr>
          <p:nvPr/>
        </p:nvGraphicFramePr>
        <p:xfrm>
          <a:off x="6096008" y="6028549"/>
          <a:ext cx="1214446" cy="369614"/>
        </p:xfrm>
        <a:graphic>
          <a:graphicData uri="http://schemas.openxmlformats.org/presentationml/2006/ole">
            <mc:AlternateContent xmlns:mc="http://schemas.openxmlformats.org/markup-compatibility/2006">
              <mc:Choice xmlns:v="urn:schemas-microsoft-com:vml" Requires="v">
                <p:oleObj spid="_x0000_s27712" name="Equation" r:id="rId29" imgW="342603" imgH="177646" progId="Equation.3">
                  <p:embed/>
                </p:oleObj>
              </mc:Choice>
              <mc:Fallback>
                <p:oleObj name="Equation" r:id="rId29" imgW="342603" imgH="177646" progId="Equation.3">
                  <p:embed/>
                  <p:pic>
                    <p:nvPicPr>
                      <p:cNvPr id="0" name="Object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096008" y="6028549"/>
                        <a:ext cx="1214446" cy="3696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706" name="Rectangle 23"/>
          <p:cNvSpPr>
            <a:spLocks noChangeArrowheads="1"/>
          </p:cNvSpPr>
          <p:nvPr/>
        </p:nvSpPr>
        <p:spPr bwMode="auto">
          <a:xfrm rot="10800000" flipV="1">
            <a:off x="4167182" y="788452"/>
            <a:ext cx="4929222" cy="369332"/>
          </a:xfrm>
          <a:prstGeom prst="rect">
            <a:avLst/>
          </a:prstGeom>
          <a:solidFill>
            <a:schemeClr val="bg2">
              <a:lumMod val="90000"/>
            </a:schemeClr>
          </a:solidFill>
          <a:ln w="9525">
            <a:noFill/>
            <a:miter lim="800000"/>
            <a:headEnd/>
            <a:tailEnd/>
          </a:ln>
        </p:spPr>
        <p:txBody>
          <a:bodyPr wrap="square" anchor="ctr">
            <a:spAutoFit/>
          </a:bodyPr>
          <a:lstStyle/>
          <a:p>
            <a:pPr eaLnBrk="0" hangingPunct="0"/>
            <a:r>
              <a:rPr lang="ar-SA" sz="1800" b="1" dirty="0">
                <a:latin typeface="Times New Roman" pitchFamily="18" charset="0"/>
                <a:cs typeface="Times New Roman" pitchFamily="18" charset="0"/>
              </a:rPr>
              <a:t>جدول </a:t>
            </a:r>
            <a:r>
              <a:rPr lang="ar-SA" sz="1800" b="1" dirty="0" smtClean="0">
                <a:latin typeface="Times New Roman" pitchFamily="18" charset="0"/>
                <a:cs typeface="Times New Roman" pitchFamily="18" charset="0"/>
              </a:rPr>
              <a:t>(</a:t>
            </a:r>
            <a:r>
              <a:rPr lang="en-US" sz="1800" b="1" dirty="0" smtClean="0">
                <a:latin typeface="Times New Roman" pitchFamily="18" charset="0"/>
                <a:cs typeface="Times New Roman" pitchFamily="18" charset="0"/>
              </a:rPr>
              <a:t>9-1</a:t>
            </a:r>
            <a:r>
              <a:rPr lang="ar-SA" sz="1800" b="1" dirty="0" smtClean="0">
                <a:latin typeface="Times New Roman" pitchFamily="18" charset="0"/>
                <a:cs typeface="Times New Roman" pitchFamily="18" charset="0"/>
              </a:rPr>
              <a:t> </a:t>
            </a:r>
            <a:r>
              <a:rPr lang="ar-SA" sz="1800" b="1" dirty="0">
                <a:latin typeface="Times New Roman" pitchFamily="18" charset="0"/>
                <a:cs typeface="Times New Roman" pitchFamily="18" charset="0"/>
              </a:rPr>
              <a:t>) يوضح ملخصاً لبعض خصائص الدالة  غير الجبرية </a:t>
            </a:r>
            <a:endParaRPr lang="ar-SA" sz="1800" dirty="0">
              <a:latin typeface="Times New Roman" pitchFamily="18" charset="0"/>
              <a:cs typeface="Times New Roman" pitchFamily="18" charset="0"/>
            </a:endParaRPr>
          </a:p>
        </p:txBody>
      </p:sp>
      <p:graphicFrame>
        <p:nvGraphicFramePr>
          <p:cNvPr id="27665" name="Object 17" descr="Pink tissue paper"/>
          <p:cNvGraphicFramePr>
            <a:graphicFrameLocks noChangeAspect="1"/>
          </p:cNvGraphicFramePr>
          <p:nvPr/>
        </p:nvGraphicFramePr>
        <p:xfrm>
          <a:off x="3095612" y="2813839"/>
          <a:ext cx="785818" cy="507664"/>
        </p:xfrm>
        <a:graphic>
          <a:graphicData uri="http://schemas.openxmlformats.org/presentationml/2006/ole">
            <mc:AlternateContent xmlns:mc="http://schemas.openxmlformats.org/markup-compatibility/2006">
              <mc:Choice xmlns:v="urn:schemas-microsoft-com:vml" Requires="v">
                <p:oleObj spid="_x0000_s27713" name="Equation" r:id="rId31" imgW="914400" imgH="431640" progId="Equation.3">
                  <p:embed/>
                </p:oleObj>
              </mc:Choice>
              <mc:Fallback>
                <p:oleObj name="Equation" r:id="rId31" imgW="914400" imgH="431640" progId="Equation.3">
                  <p:embed/>
                  <p:pic>
                    <p:nvPicPr>
                      <p:cNvPr id="0" name="Object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095612" y="2813839"/>
                        <a:ext cx="785818" cy="507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166654" y="1456517"/>
            <a:ext cx="9539321" cy="5072098"/>
          </a:xfrm>
          <a:solidFill>
            <a:srgbClr val="FFC000"/>
          </a:solidFill>
        </p:spPr>
        <p:txBody>
          <a:bodyPr lIns="55479" tIns="27740" rIns="55479" bIns="27740">
            <a:normAutofit fontScale="25000" lnSpcReduction="20000"/>
          </a:bodyPr>
          <a:lstStyle/>
          <a:p>
            <a:pPr>
              <a:buNone/>
            </a:pPr>
            <a:r>
              <a:rPr lang="ar-SA" sz="7200" b="1" dirty="0" smtClean="0"/>
              <a:t>أولاً: </a:t>
            </a:r>
            <a:r>
              <a:rPr lang="ar-SA" sz="7200" b="1" dirty="0" smtClean="0">
                <a:latin typeface="Times New Roman" pitchFamily="18" charset="0"/>
                <a:cs typeface="Times New Roman" pitchFamily="18" charset="0"/>
              </a:rPr>
              <a:t>مـرونة الإنـتاج بالنظر إلـى عـامله</a:t>
            </a:r>
            <a:endParaRPr lang="en-US" sz="7200" b="1" dirty="0" smtClean="0">
              <a:latin typeface="Times New Roman" pitchFamily="18" charset="0"/>
              <a:cs typeface="Times New Roman" pitchFamily="18" charset="0"/>
            </a:endParaRPr>
          </a:p>
          <a:p>
            <a:pPr>
              <a:buNone/>
            </a:pPr>
            <a:r>
              <a:rPr lang="ar-SA" sz="5600" b="1" dirty="0" smtClean="0">
                <a:latin typeface="Times New Roman" pitchFamily="18" charset="0"/>
                <a:cs typeface="Times New Roman" pitchFamily="18" charset="0"/>
              </a:rPr>
              <a:t>ويقصد </a:t>
            </a:r>
            <a:r>
              <a:rPr lang="ar-SA" sz="5600" b="1" dirty="0" err="1" smtClean="0">
                <a:latin typeface="Times New Roman" pitchFamily="18" charset="0"/>
                <a:cs typeface="Times New Roman" pitchFamily="18" charset="0"/>
              </a:rPr>
              <a:t>بها</a:t>
            </a:r>
            <a:r>
              <a:rPr lang="ar-SA" sz="5600" b="1" dirty="0" smtClean="0">
                <a:latin typeface="Times New Roman" pitchFamily="18" charset="0"/>
                <a:cs typeface="Times New Roman" pitchFamily="18" charset="0"/>
              </a:rPr>
              <a:t> درجة استجابة التغير في حجم الإنتاج نتيجة التغير في حجم أحد عوامل الإنتاج المستخدمة. بمفاضلة الدالة (</a:t>
            </a:r>
            <a:r>
              <a:rPr lang="en-US" sz="5600" b="1" dirty="0" smtClean="0">
                <a:latin typeface="Times New Roman" pitchFamily="18" charset="0"/>
                <a:cs typeface="Times New Roman" pitchFamily="18" charset="0"/>
              </a:rPr>
              <a:t>9-1</a:t>
            </a:r>
            <a:r>
              <a:rPr lang="ar-SA" sz="5600" b="1" dirty="0" smtClean="0">
                <a:latin typeface="Times New Roman" pitchFamily="18" charset="0"/>
                <a:cs typeface="Times New Roman" pitchFamily="18" charset="0"/>
              </a:rPr>
              <a:t>) بالنسبة للعامل </a:t>
            </a:r>
            <a:r>
              <a:rPr lang="en-US" sz="5600" b="1" i="1" dirty="0" smtClean="0">
                <a:latin typeface="Times New Roman" pitchFamily="18" charset="0"/>
                <a:cs typeface="Times New Roman" pitchFamily="18" charset="0"/>
              </a:rPr>
              <a:t>L</a:t>
            </a:r>
            <a:r>
              <a:rPr lang="ar-SA" sz="5600" b="1" dirty="0" smtClean="0">
                <a:latin typeface="Times New Roman" pitchFamily="18" charset="0"/>
                <a:cs typeface="Times New Roman" pitchFamily="18" charset="0"/>
              </a:rPr>
              <a:t> يتضح أن</a:t>
            </a:r>
            <a:r>
              <a:rPr lang="ar-SA" sz="2900" b="1" dirty="0" smtClean="0">
                <a:latin typeface="Times New Roman" pitchFamily="18" charset="0"/>
                <a:cs typeface="Times New Roman" pitchFamily="18" charset="0"/>
              </a:rPr>
              <a:t>:</a:t>
            </a:r>
            <a:endParaRPr lang="ar-YE" sz="2900" b="1" dirty="0" smtClean="0">
              <a:latin typeface="Times New Roman" pitchFamily="18" charset="0"/>
              <a:cs typeface="Times New Roman" pitchFamily="18" charset="0"/>
            </a:endParaRPr>
          </a:p>
          <a:p>
            <a:pPr>
              <a:buNone/>
            </a:pPr>
            <a:endParaRPr lang="ar-YE" sz="1800" b="1" dirty="0" smtClean="0">
              <a:latin typeface="Times New Roman" pitchFamily="18" charset="0"/>
              <a:cs typeface="Times New Roman" pitchFamily="18" charset="0"/>
            </a:endParaRPr>
          </a:p>
          <a:p>
            <a:pPr>
              <a:buNone/>
            </a:pPr>
            <a:endParaRPr lang="ar-YE" sz="1800" b="1" dirty="0" smtClean="0">
              <a:latin typeface="Times New Roman" pitchFamily="18" charset="0"/>
              <a:cs typeface="Times New Roman" pitchFamily="18" charset="0"/>
            </a:endParaRPr>
          </a:p>
          <a:p>
            <a:pPr>
              <a:buNone/>
            </a:pPr>
            <a:endParaRPr lang="ar-YE" sz="1800" b="1" dirty="0" smtClean="0">
              <a:latin typeface="Times New Roman" pitchFamily="18" charset="0"/>
              <a:cs typeface="Times New Roman" pitchFamily="18" charset="0"/>
            </a:endParaRPr>
          </a:p>
          <a:p>
            <a:pPr>
              <a:buNone/>
            </a:pPr>
            <a:endParaRPr lang="ar-YE" sz="1800" b="1" dirty="0" smtClean="0">
              <a:latin typeface="Times New Roman" pitchFamily="18" charset="0"/>
              <a:cs typeface="Times New Roman" pitchFamily="18" charset="0"/>
            </a:endParaRPr>
          </a:p>
          <a:p>
            <a:pPr>
              <a:buNone/>
            </a:pPr>
            <a:endParaRPr lang="en-US" sz="1800" b="1" dirty="0" smtClean="0">
              <a:latin typeface="Times New Roman" pitchFamily="18" charset="0"/>
              <a:cs typeface="Times New Roman" pitchFamily="18" charset="0"/>
            </a:endParaRPr>
          </a:p>
          <a:p>
            <a:pPr>
              <a:buNone/>
            </a:pPr>
            <a:endParaRPr lang="ar-SA" sz="1800" b="1" dirty="0" smtClean="0">
              <a:latin typeface="Times New Roman" pitchFamily="18" charset="0"/>
              <a:cs typeface="Times New Roman" pitchFamily="18" charset="0"/>
            </a:endParaRPr>
          </a:p>
          <a:p>
            <a:pPr>
              <a:buNone/>
            </a:pPr>
            <a:endParaRPr lang="ar-SA" sz="1800" b="1" dirty="0" smtClean="0">
              <a:latin typeface="Times New Roman" pitchFamily="18" charset="0"/>
              <a:cs typeface="Times New Roman" pitchFamily="18" charset="0"/>
            </a:endParaRPr>
          </a:p>
          <a:p>
            <a:pPr>
              <a:buNone/>
            </a:pPr>
            <a:endParaRPr lang="ar-SA" sz="6400" b="1" dirty="0" smtClean="0">
              <a:latin typeface="Times New Roman" pitchFamily="18" charset="0"/>
              <a:cs typeface="Times New Roman" pitchFamily="18" charset="0"/>
            </a:endParaRPr>
          </a:p>
          <a:p>
            <a:pPr>
              <a:buNone/>
            </a:pPr>
            <a:endParaRPr lang="ar-SA" sz="6400" b="1" dirty="0" smtClean="0">
              <a:latin typeface="Times New Roman" pitchFamily="18" charset="0"/>
              <a:cs typeface="Times New Roman" pitchFamily="18" charset="0"/>
            </a:endParaRPr>
          </a:p>
          <a:p>
            <a:pPr>
              <a:buNone/>
            </a:pPr>
            <a:endParaRPr lang="ar-SA" sz="6400" b="1" dirty="0" smtClean="0">
              <a:latin typeface="Times New Roman" pitchFamily="18" charset="0"/>
              <a:cs typeface="Times New Roman" pitchFamily="18" charset="0"/>
            </a:endParaRPr>
          </a:p>
          <a:p>
            <a:pPr>
              <a:buNone/>
            </a:pPr>
            <a:r>
              <a:rPr lang="ar-SA" sz="6400" b="1" dirty="0" smtClean="0">
                <a:latin typeface="Times New Roman" pitchFamily="18" charset="0"/>
                <a:cs typeface="Times New Roman" pitchFamily="18" charset="0"/>
              </a:rPr>
              <a:t>بالقسمة على             ينتج أن :            </a:t>
            </a:r>
            <a:endParaRPr lang="ar-YE" sz="6400" b="1" dirty="0" smtClean="0">
              <a:latin typeface="Times New Roman" pitchFamily="18" charset="0"/>
              <a:cs typeface="Times New Roman" pitchFamily="18" charset="0"/>
            </a:endParaRPr>
          </a:p>
          <a:p>
            <a:pPr>
              <a:buNone/>
            </a:pPr>
            <a:r>
              <a:rPr lang="ar-SA" sz="6400" b="1" dirty="0" smtClean="0">
                <a:latin typeface="Times New Roman" pitchFamily="18" charset="0"/>
                <a:cs typeface="Times New Roman" pitchFamily="18" charset="0"/>
              </a:rPr>
              <a:t>		</a:t>
            </a:r>
            <a:r>
              <a:rPr lang="en-US" sz="6400" b="1" dirty="0" smtClean="0">
                <a:latin typeface="Times New Roman" pitchFamily="18" charset="0"/>
                <a:cs typeface="Times New Roman" pitchFamily="18" charset="0"/>
              </a:rPr>
              <a:t>	</a:t>
            </a:r>
            <a:r>
              <a:rPr lang="ar-SA" sz="6400" b="1" dirty="0" smtClean="0">
                <a:latin typeface="Times New Roman" pitchFamily="18" charset="0"/>
                <a:cs typeface="Times New Roman" pitchFamily="18" charset="0"/>
              </a:rPr>
              <a:t>		</a:t>
            </a:r>
            <a:endParaRPr lang="en-US" sz="6400" b="1" dirty="0" smtClean="0">
              <a:latin typeface="Times New Roman" pitchFamily="18" charset="0"/>
              <a:cs typeface="Times New Roman" pitchFamily="18" charset="0"/>
            </a:endParaRPr>
          </a:p>
          <a:p>
            <a:pPr>
              <a:lnSpc>
                <a:spcPct val="170000"/>
              </a:lnSpc>
              <a:buNone/>
            </a:pPr>
            <a:r>
              <a:rPr lang="ar-SA" sz="7200" b="1" dirty="0" smtClean="0">
                <a:latin typeface="Times New Roman" pitchFamily="18" charset="0"/>
                <a:cs typeface="Times New Roman" pitchFamily="18" charset="0"/>
              </a:rPr>
              <a:t>ويطلق على        مرونة الإنتاج بالنسبة للعامل </a:t>
            </a:r>
            <a:r>
              <a:rPr lang="en-US" sz="7200" b="1" i="1" dirty="0" smtClean="0">
                <a:latin typeface="Times New Roman" pitchFamily="18" charset="0"/>
                <a:cs typeface="Times New Roman" pitchFamily="18" charset="0"/>
              </a:rPr>
              <a:t>L</a:t>
            </a:r>
            <a:r>
              <a:rPr lang="ar-SA" sz="7200" b="1" dirty="0" smtClean="0">
                <a:latin typeface="Times New Roman" pitchFamily="18" charset="0"/>
                <a:cs typeface="Times New Roman" pitchFamily="18" charset="0"/>
              </a:rPr>
              <a:t> (العمالة)  حيث أن النتيجة في المعادلة (</a:t>
            </a:r>
            <a:r>
              <a:rPr lang="en-US" sz="7200" b="1" dirty="0" smtClean="0">
                <a:latin typeface="Times New Roman" pitchFamily="18" charset="0"/>
                <a:cs typeface="Times New Roman" pitchFamily="18" charset="0"/>
              </a:rPr>
              <a:t>9-2</a:t>
            </a:r>
            <a:r>
              <a:rPr lang="ar-SA" sz="7200" b="1" dirty="0" smtClean="0">
                <a:latin typeface="Times New Roman" pitchFamily="18" charset="0"/>
                <a:cs typeface="Times New Roman" pitchFamily="18" charset="0"/>
              </a:rPr>
              <a:t>) تشير إلى أن:</a:t>
            </a:r>
            <a:endParaRPr lang="en-US" sz="6400" b="1" dirty="0" smtClean="0">
              <a:latin typeface="Times New Roman" pitchFamily="18" charset="0"/>
              <a:cs typeface="Times New Roman" pitchFamily="18" charset="0"/>
            </a:endParaRPr>
          </a:p>
          <a:p>
            <a:pPr marL="0" indent="0">
              <a:lnSpc>
                <a:spcPct val="170000"/>
              </a:lnSpc>
              <a:buNone/>
            </a:pPr>
            <a:r>
              <a:rPr lang="ar-SA" sz="6400" b="1" dirty="0" smtClean="0">
                <a:latin typeface="Times New Roman" pitchFamily="18" charset="0"/>
                <a:cs typeface="Times New Roman" pitchFamily="18" charset="0"/>
              </a:rPr>
              <a:t>                                            = التغير النسبي  في حجم الناتج (     ) / التغير النسبي في عنصر العمل (</a:t>
            </a:r>
            <a:r>
              <a:rPr lang="en-US" sz="6400" b="1" i="1" dirty="0" smtClean="0">
                <a:latin typeface="Times New Roman" pitchFamily="18" charset="0"/>
                <a:cs typeface="Times New Roman" pitchFamily="18" charset="0"/>
              </a:rPr>
              <a:t>L</a:t>
            </a:r>
            <a:r>
              <a:rPr lang="ar-SA" sz="6400" b="1" dirty="0" smtClean="0">
                <a:latin typeface="Times New Roman" pitchFamily="18" charset="0"/>
                <a:cs typeface="Times New Roman" pitchFamily="18" charset="0"/>
              </a:rPr>
              <a:t>)</a:t>
            </a:r>
            <a:endParaRPr lang="en-US" sz="6400" b="1" dirty="0" smtClean="0">
              <a:latin typeface="Times New Roman" pitchFamily="18" charset="0"/>
              <a:cs typeface="Times New Roman" pitchFamily="18" charset="0"/>
            </a:endParaRPr>
          </a:p>
          <a:p>
            <a:pPr>
              <a:lnSpc>
                <a:spcPct val="170000"/>
              </a:lnSpc>
              <a:buNone/>
            </a:pPr>
            <a:r>
              <a:rPr lang="ar-SA" sz="6400" b="1" dirty="0" smtClean="0">
                <a:latin typeface="Times New Roman" pitchFamily="18" charset="0"/>
                <a:cs typeface="Times New Roman" pitchFamily="18" charset="0"/>
              </a:rPr>
              <a:t>وبالطريقة السابقة نفسها يمكن إثبات أن مرونة  الإنتاج بالنسبة للعامل </a:t>
            </a:r>
            <a:r>
              <a:rPr lang="en-US" sz="6400" b="1" i="1" dirty="0" smtClean="0">
                <a:latin typeface="Times New Roman" pitchFamily="18" charset="0"/>
                <a:cs typeface="Times New Roman" pitchFamily="18" charset="0"/>
              </a:rPr>
              <a:t>K</a:t>
            </a:r>
            <a:r>
              <a:rPr lang="ar-SA" sz="6400" b="1" dirty="0" smtClean="0">
                <a:latin typeface="Times New Roman" pitchFamily="18" charset="0"/>
                <a:cs typeface="Times New Roman" pitchFamily="18" charset="0"/>
              </a:rPr>
              <a:t> تساوي             أي أن:</a:t>
            </a:r>
            <a:endParaRPr lang="en-US" sz="6400" b="1" dirty="0" smtClean="0">
              <a:latin typeface="Times New Roman" pitchFamily="18" charset="0"/>
              <a:cs typeface="Times New Roman" pitchFamily="18" charset="0"/>
            </a:endParaRPr>
          </a:p>
          <a:p>
            <a:pPr>
              <a:lnSpc>
                <a:spcPct val="170000"/>
              </a:lnSpc>
              <a:buNone/>
            </a:pPr>
            <a:r>
              <a:rPr lang="ar-SA" sz="6400" b="1" dirty="0" smtClean="0">
                <a:latin typeface="Times New Roman" pitchFamily="18" charset="0"/>
                <a:cs typeface="Times New Roman" pitchFamily="18" charset="0"/>
              </a:rPr>
              <a:t>				</a:t>
            </a:r>
            <a:endParaRPr lang="en-US" sz="6400" b="1" dirty="0" smtClean="0">
              <a:latin typeface="Times New Roman" pitchFamily="18" charset="0"/>
              <a:cs typeface="Times New Roman" pitchFamily="18" charset="0"/>
            </a:endParaRPr>
          </a:p>
          <a:p>
            <a:pPr>
              <a:lnSpc>
                <a:spcPct val="170000"/>
              </a:lnSpc>
              <a:buNone/>
            </a:pPr>
            <a:r>
              <a:rPr lang="ar-SA" sz="6400" b="1" dirty="0" smtClean="0">
                <a:latin typeface="Times New Roman" pitchFamily="18" charset="0"/>
                <a:cs typeface="Times New Roman" pitchFamily="18" charset="0"/>
              </a:rPr>
              <a:t>والنتيجتان (</a:t>
            </a:r>
            <a:r>
              <a:rPr lang="en-US" sz="6400" b="1" dirty="0" smtClean="0">
                <a:latin typeface="Times New Roman" pitchFamily="18" charset="0"/>
                <a:cs typeface="Times New Roman" pitchFamily="18" charset="0"/>
              </a:rPr>
              <a:t>9-2,3</a:t>
            </a:r>
            <a:r>
              <a:rPr lang="ar-SA" sz="6400" b="1" dirty="0" smtClean="0">
                <a:latin typeface="Times New Roman" pitchFamily="18" charset="0"/>
                <a:cs typeface="Times New Roman" pitchFamily="18" charset="0"/>
              </a:rPr>
              <a:t>) تثبتان القانون الأول. </a:t>
            </a:r>
            <a:endParaRPr lang="en-US" sz="6400" b="1" dirty="0" smtClean="0">
              <a:latin typeface="Times New Roman" pitchFamily="18" charset="0"/>
              <a:cs typeface="Times New Roman" pitchFamily="18" charset="0"/>
            </a:endParaRPr>
          </a:p>
          <a:p>
            <a:pPr>
              <a:lnSpc>
                <a:spcPct val="170000"/>
              </a:lnSpc>
              <a:buNone/>
            </a:pPr>
            <a:r>
              <a:rPr lang="ar-SA" sz="6400" b="1" dirty="0" smtClean="0">
                <a:latin typeface="Times New Roman" pitchFamily="18" charset="0"/>
                <a:cs typeface="Times New Roman" pitchFamily="18" charset="0"/>
              </a:rPr>
              <a:t>فإذا زادت نسبة المستخدم من عامل الإنتاج </a:t>
            </a:r>
            <a:r>
              <a:rPr lang="en-US" sz="6400" b="1" i="1" dirty="0" smtClean="0">
                <a:latin typeface="Times New Roman" pitchFamily="18" charset="0"/>
                <a:cs typeface="Times New Roman" pitchFamily="18" charset="0"/>
              </a:rPr>
              <a:t>L</a:t>
            </a:r>
            <a:r>
              <a:rPr lang="ar-SA" sz="6400" b="1" dirty="0" smtClean="0">
                <a:latin typeface="Times New Roman" pitchFamily="18" charset="0"/>
                <a:cs typeface="Times New Roman" pitchFamily="18" charset="0"/>
              </a:rPr>
              <a:t> أو </a:t>
            </a:r>
            <a:r>
              <a:rPr lang="en-US" sz="6400" b="1" i="1" dirty="0" smtClean="0">
                <a:latin typeface="Times New Roman" pitchFamily="18" charset="0"/>
                <a:cs typeface="Times New Roman" pitchFamily="18" charset="0"/>
              </a:rPr>
              <a:t>K</a:t>
            </a:r>
            <a:r>
              <a:rPr lang="en-US" sz="6400" b="1" dirty="0" smtClean="0">
                <a:latin typeface="Times New Roman" pitchFamily="18" charset="0"/>
                <a:cs typeface="Times New Roman" pitchFamily="18" charset="0"/>
              </a:rPr>
              <a:t> </a:t>
            </a:r>
            <a:r>
              <a:rPr lang="ar-SA" sz="6400" b="1" dirty="0" smtClean="0">
                <a:latin typeface="Times New Roman" pitchFamily="18" charset="0"/>
                <a:cs typeface="Times New Roman" pitchFamily="18" charset="0"/>
              </a:rPr>
              <a:t> بنسبة 1% يزداد الإنتاج الكلي بنسبة         %   في حالة </a:t>
            </a:r>
            <a:r>
              <a:rPr lang="en-US" sz="6400" b="1" i="1" dirty="0" smtClean="0">
                <a:latin typeface="Times New Roman" pitchFamily="18" charset="0"/>
                <a:cs typeface="Times New Roman" pitchFamily="18" charset="0"/>
              </a:rPr>
              <a:t>L</a:t>
            </a:r>
            <a:r>
              <a:rPr lang="ar-SA" sz="6400" b="1" dirty="0" smtClean="0">
                <a:latin typeface="Times New Roman" pitchFamily="18" charset="0"/>
                <a:cs typeface="Times New Roman" pitchFamily="18" charset="0"/>
              </a:rPr>
              <a:t> ،                 % في حالة </a:t>
            </a:r>
            <a:r>
              <a:rPr lang="en-US" sz="6400" b="1" i="1" dirty="0" smtClean="0">
                <a:latin typeface="Times New Roman" pitchFamily="18" charset="0"/>
                <a:cs typeface="Times New Roman" pitchFamily="18" charset="0"/>
              </a:rPr>
              <a:t>K</a:t>
            </a:r>
            <a:r>
              <a:rPr lang="ar-SA" sz="6400" b="1" dirty="0" smtClean="0">
                <a:latin typeface="Times New Roman" pitchFamily="18" charset="0"/>
                <a:cs typeface="Times New Roman" pitchFamily="18" charset="0"/>
              </a:rPr>
              <a:t>.</a:t>
            </a:r>
            <a:endParaRPr lang="en-US" sz="6400" b="1" dirty="0" smtClean="0">
              <a:latin typeface="Times New Roman" pitchFamily="18" charset="0"/>
              <a:cs typeface="Times New Roman" pitchFamily="18" charset="0"/>
            </a:endParaRPr>
          </a:p>
          <a:p>
            <a:pPr eaLnBrk="1" hangingPunct="1">
              <a:lnSpc>
                <a:spcPct val="150000"/>
              </a:lnSpc>
              <a:spcBef>
                <a:spcPct val="40000"/>
              </a:spcBef>
              <a:buNone/>
            </a:pPr>
            <a:endParaRPr lang="ar-SA" sz="4800" b="1" dirty="0" smtClean="0">
              <a:solidFill>
                <a:srgbClr val="0000CC"/>
              </a:solidFill>
              <a:latin typeface="Times New Roman" pitchFamily="18" charset="0"/>
              <a:cs typeface="Times New Roman" pitchFamily="18" charset="0"/>
            </a:endParaRPr>
          </a:p>
          <a:p>
            <a:pPr eaLnBrk="1" hangingPunct="1">
              <a:lnSpc>
                <a:spcPct val="145000"/>
              </a:lnSpc>
              <a:spcBef>
                <a:spcPct val="60000"/>
              </a:spcBef>
              <a:buFontTx/>
              <a:buNone/>
            </a:pPr>
            <a:endParaRPr lang="ar-SA" sz="1800" b="1" dirty="0" smtClean="0">
              <a:solidFill>
                <a:srgbClr val="0000CC"/>
              </a:solidFill>
            </a:endParaRPr>
          </a:p>
          <a:p>
            <a:pPr eaLnBrk="1" hangingPunct="1">
              <a:lnSpc>
                <a:spcPct val="145000"/>
              </a:lnSpc>
              <a:spcBef>
                <a:spcPct val="60000"/>
              </a:spcBef>
              <a:buFontTx/>
              <a:buNone/>
            </a:pPr>
            <a:r>
              <a:rPr lang="ar-SA" sz="1800" b="1" dirty="0" smtClean="0"/>
              <a:t> </a:t>
            </a:r>
            <a:endParaRPr lang="en-US" sz="1800" b="1" dirty="0" smtClean="0">
              <a:solidFill>
                <a:srgbClr val="0000CC"/>
              </a:solidFill>
            </a:endParaRPr>
          </a:p>
        </p:txBody>
      </p:sp>
      <p:sp>
        <p:nvSpPr>
          <p:cNvPr id="2053" name="عنصر نائب لرقم الشريحة 5"/>
          <p:cNvSpPr>
            <a:spLocks noGrp="1"/>
          </p:cNvSpPr>
          <p:nvPr>
            <p:ph type="sldNum" sz="quarter" idx="12"/>
          </p:nvPr>
        </p:nvSpPr>
        <p:spPr>
          <a:noFill/>
        </p:spPr>
        <p:txBody>
          <a:bodyPr lIns="55479" tIns="27740" rIns="55479" bIns="27740"/>
          <a:lstStyle/>
          <a:p>
            <a:pPr defTabSz="555625"/>
            <a:fld id="{5D8A2DE2-D323-4D9F-BB91-C4FB70613CA9}" type="slidenum">
              <a:rPr lang="ar-SA" smtClean="0">
                <a:latin typeface="Arial" pitchFamily="34" charset="0"/>
                <a:cs typeface="Arial" pitchFamily="34" charset="0"/>
              </a:rPr>
              <a:pPr defTabSz="555625"/>
              <a:t>4</a:t>
            </a:fld>
            <a:endParaRPr lang="en-US" smtClean="0">
              <a:latin typeface="Arial" pitchFamily="34" charset="0"/>
              <a:cs typeface="Arial" pitchFamily="34" charset="0"/>
            </a:endParaRPr>
          </a:p>
        </p:txBody>
      </p:sp>
      <p:sp>
        <p:nvSpPr>
          <p:cNvPr id="2055" name="AutoShape 5"/>
          <p:cNvSpPr>
            <a:spLocks noChangeArrowheads="1"/>
          </p:cNvSpPr>
          <p:nvPr/>
        </p:nvSpPr>
        <p:spPr bwMode="auto">
          <a:xfrm>
            <a:off x="2309794" y="742137"/>
            <a:ext cx="6715172" cy="571504"/>
          </a:xfrm>
          <a:prstGeom prst="rect">
            <a:avLst/>
          </a:prstGeom>
          <a:noFill/>
          <a:ln w="28575">
            <a:noFill/>
            <a:round/>
            <a:headEnd/>
            <a:tailEnd/>
          </a:ln>
        </p:spPr>
        <p:txBody>
          <a:bodyPr wrap="none" lIns="91430" tIns="45716" rIns="91430" bIns="45716" anchor="ctr"/>
          <a:lstStyle/>
          <a:p>
            <a:r>
              <a:rPr lang="ar-SA" sz="2000" b="1" dirty="0" smtClean="0">
                <a:solidFill>
                  <a:schemeClr val="tx1">
                    <a:lumMod val="85000"/>
                    <a:lumOff val="15000"/>
                  </a:schemeClr>
                </a:solidFill>
                <a:latin typeface="Times New Roman" pitchFamily="18" charset="0"/>
                <a:cs typeface="Times New Roman" pitchFamily="18" charset="0"/>
              </a:rPr>
              <a:t>كـيفية انطباق الـقوانين الــثلاثة أعـلاه عــلى هـــذه الـدالة</a:t>
            </a:r>
            <a:r>
              <a:rPr lang="ar-SA" sz="2000" b="1" dirty="0">
                <a:solidFill>
                  <a:schemeClr val="tx1">
                    <a:lumMod val="85000"/>
                    <a:lumOff val="15000"/>
                  </a:schemeClr>
                </a:solidFill>
                <a:latin typeface="Times New Roman" pitchFamily="18" charset="0"/>
                <a:cs typeface="Times New Roman" pitchFamily="18" charset="0"/>
              </a:rPr>
              <a:t>:</a:t>
            </a:r>
            <a:endParaRPr lang="en-US" sz="2000" b="1" dirty="0">
              <a:solidFill>
                <a:schemeClr val="tx1">
                  <a:lumMod val="85000"/>
                  <a:lumOff val="15000"/>
                </a:schemeClr>
              </a:solidFill>
              <a:latin typeface="Times New Roman" pitchFamily="18" charset="0"/>
              <a:cs typeface="Times New Roman" pitchFamily="18" charset="0"/>
            </a:endParaRPr>
          </a:p>
        </p:txBody>
      </p:sp>
      <p:sp>
        <p:nvSpPr>
          <p:cNvPr id="2056" name="WordArt 6"/>
          <p:cNvSpPr>
            <a:spLocks noChangeArrowheads="1" noChangeShapeType="1" noTextEdit="1"/>
          </p:cNvSpPr>
          <p:nvPr/>
        </p:nvSpPr>
        <p:spPr bwMode="auto">
          <a:xfrm>
            <a:off x="2095480" y="527823"/>
            <a:ext cx="6021388" cy="869950"/>
          </a:xfrm>
          <a:prstGeom prst="rect">
            <a:avLst/>
          </a:prstGeom>
        </p:spPr>
        <p:txBody>
          <a:bodyPr wrap="none" fromWordArt="1">
            <a:prstTxWarp prst="textCanDown">
              <a:avLst>
                <a:gd name="adj" fmla="val 33333"/>
              </a:avLst>
            </a:prstTxWarp>
          </a:bodyPr>
          <a:lstStyle/>
          <a:p>
            <a:pPr algn="ctr" rtl="0"/>
            <a:endParaRPr lang="ar-SA" sz="3600" kern="10">
              <a:ln w="25400">
                <a:solidFill>
                  <a:srgbClr val="008000"/>
                </a:solidFill>
                <a:round/>
                <a:headEnd/>
                <a:tailEnd/>
              </a:ln>
              <a:solidFill>
                <a:srgbClr val="BDFFFF"/>
              </a:solidFill>
              <a:latin typeface="Times New Roman"/>
              <a:cs typeface="Times New Roman"/>
            </a:endParaRPr>
          </a:p>
        </p:txBody>
      </p:sp>
      <p:graphicFrame>
        <p:nvGraphicFramePr>
          <p:cNvPr id="2050" name="Object 1" descr="Blue tissue paper"/>
          <p:cNvGraphicFramePr>
            <a:graphicFrameLocks noChangeAspect="1"/>
          </p:cNvGraphicFramePr>
          <p:nvPr/>
        </p:nvGraphicFramePr>
        <p:xfrm>
          <a:off x="1095348" y="1956583"/>
          <a:ext cx="5543564" cy="911225"/>
        </p:xfrm>
        <a:graphic>
          <a:graphicData uri="http://schemas.openxmlformats.org/presentationml/2006/ole">
            <mc:AlternateContent xmlns:mc="http://schemas.openxmlformats.org/markup-compatibility/2006">
              <mc:Choice xmlns:v="urn:schemas-microsoft-com:vml" Requires="v">
                <p:oleObj spid="_x0000_s2086" name="معادلة" r:id="rId4" imgW="1562040" imgH="825480" progId="Equation.3">
                  <p:embed/>
                </p:oleObj>
              </mc:Choice>
              <mc:Fallback>
                <p:oleObj name="معادلة" r:id="rId4" imgW="1562040" imgH="82548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5348" y="1956583"/>
                        <a:ext cx="5543564" cy="91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2" descr="Parchment"/>
          <p:cNvGraphicFramePr>
            <a:graphicFrameLocks noChangeAspect="1"/>
          </p:cNvGraphicFramePr>
          <p:nvPr/>
        </p:nvGraphicFramePr>
        <p:xfrm>
          <a:off x="4452934" y="3313905"/>
          <a:ext cx="2006608" cy="420688"/>
        </p:xfrm>
        <a:graphic>
          <a:graphicData uri="http://schemas.openxmlformats.org/presentationml/2006/ole">
            <mc:AlternateContent xmlns:mc="http://schemas.openxmlformats.org/markup-compatibility/2006">
              <mc:Choice xmlns:v="urn:schemas-microsoft-com:vml" Requires="v">
                <p:oleObj spid="_x0000_s2087" name="Equation" r:id="rId6" imgW="672840" imgH="419040" progId="Equation.3">
                  <p:embed/>
                </p:oleObj>
              </mc:Choice>
              <mc:Fallback>
                <p:oleObj name="Equation" r:id="rId6" imgW="672840" imgH="41904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52934" y="3313905"/>
                        <a:ext cx="2006608"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3" descr="Oak"/>
          <p:cNvGraphicFramePr>
            <a:graphicFrameLocks noChangeAspect="1"/>
          </p:cNvGraphicFramePr>
          <p:nvPr/>
        </p:nvGraphicFramePr>
        <p:xfrm>
          <a:off x="1309662" y="4599789"/>
          <a:ext cx="1928813" cy="403225"/>
        </p:xfrm>
        <a:graphic>
          <a:graphicData uri="http://schemas.openxmlformats.org/presentationml/2006/ole">
            <mc:AlternateContent xmlns:mc="http://schemas.openxmlformats.org/markup-compatibility/2006">
              <mc:Choice xmlns:v="urn:schemas-microsoft-com:vml" Requires="v">
                <p:oleObj spid="_x0000_s2088" name="معادلة" r:id="rId8" imgW="672840" imgH="406080" progId="Equation.3">
                  <p:embed/>
                </p:oleObj>
              </mc:Choice>
              <mc:Fallback>
                <p:oleObj name="معادلة" r:id="rId8" imgW="672840" imgH="406080" progId="Equation.3">
                  <p:embed/>
                  <p:pic>
                    <p:nvPicPr>
                      <p:cNvPr id="0"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9662" y="4599789"/>
                        <a:ext cx="1928813"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كائن 8"/>
          <p:cNvGraphicFramePr>
            <a:graphicFrameLocks noChangeAspect="1"/>
          </p:cNvGraphicFramePr>
          <p:nvPr/>
        </p:nvGraphicFramePr>
        <p:xfrm>
          <a:off x="8524900" y="3099591"/>
          <a:ext cx="215900" cy="395287"/>
        </p:xfrm>
        <a:graphic>
          <a:graphicData uri="http://schemas.openxmlformats.org/presentationml/2006/ole">
            <mc:AlternateContent xmlns:mc="http://schemas.openxmlformats.org/markup-compatibility/2006">
              <mc:Choice xmlns:v="urn:schemas-microsoft-com:vml" Requires="v">
                <p:oleObj spid="_x0000_s2089" name="معادلة" r:id="rId10" imgW="215640" imgH="393480" progId="Equation.3">
                  <p:embed/>
                </p:oleObj>
              </mc:Choice>
              <mc:Fallback>
                <p:oleObj name="معادلة" r:id="rId10" imgW="215640" imgH="39348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524900" y="3099591"/>
                        <a:ext cx="215900" cy="395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كائن 9"/>
          <p:cNvGraphicFramePr>
            <a:graphicFrameLocks noChangeAspect="1"/>
          </p:cNvGraphicFramePr>
          <p:nvPr/>
        </p:nvGraphicFramePr>
        <p:xfrm>
          <a:off x="7453330" y="4242599"/>
          <a:ext cx="254000" cy="228600"/>
        </p:xfrm>
        <a:graphic>
          <a:graphicData uri="http://schemas.openxmlformats.org/presentationml/2006/ole">
            <mc:AlternateContent xmlns:mc="http://schemas.openxmlformats.org/markup-compatibility/2006">
              <mc:Choice xmlns:v="urn:schemas-microsoft-com:vml" Requires="v">
                <p:oleObj spid="_x0000_s2090" name="معادلة" r:id="rId12" imgW="253800" imgH="228600" progId="Equation.3">
                  <p:embed/>
                </p:oleObj>
              </mc:Choice>
              <mc:Fallback>
                <p:oleObj name="معادلة" r:id="rId12" imgW="25380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53330" y="4242599"/>
                        <a:ext cx="2540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كائن 14"/>
          <p:cNvGraphicFramePr>
            <a:graphicFrameLocks noChangeAspect="1"/>
          </p:cNvGraphicFramePr>
          <p:nvPr/>
        </p:nvGraphicFramePr>
        <p:xfrm>
          <a:off x="5024438" y="4314037"/>
          <a:ext cx="203200" cy="228600"/>
        </p:xfrm>
        <a:graphic>
          <a:graphicData uri="http://schemas.openxmlformats.org/presentationml/2006/ole">
            <mc:AlternateContent xmlns:mc="http://schemas.openxmlformats.org/markup-compatibility/2006">
              <mc:Choice xmlns:v="urn:schemas-microsoft-com:vml" Requires="v">
                <p:oleObj spid="_x0000_s2091" name="معادلة" r:id="rId14" imgW="203040" imgH="228600" progId="Equation.3">
                  <p:embed/>
                </p:oleObj>
              </mc:Choice>
              <mc:Fallback>
                <p:oleObj name="معادلة" r:id="rId14" imgW="203040" imgH="228600" progId="Equation.3">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4438" y="4314037"/>
                        <a:ext cx="2032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كائن 16"/>
          <p:cNvGraphicFramePr>
            <a:graphicFrameLocks noChangeAspect="1"/>
          </p:cNvGraphicFramePr>
          <p:nvPr/>
        </p:nvGraphicFramePr>
        <p:xfrm>
          <a:off x="8453462" y="3885409"/>
          <a:ext cx="254000" cy="228600"/>
        </p:xfrm>
        <a:graphic>
          <a:graphicData uri="http://schemas.openxmlformats.org/presentationml/2006/ole">
            <mc:AlternateContent xmlns:mc="http://schemas.openxmlformats.org/markup-compatibility/2006">
              <mc:Choice xmlns:v="urn:schemas-microsoft-com:vml" Requires="v">
                <p:oleObj spid="_x0000_s2092" name="معادلة" r:id="rId16" imgW="253800" imgH="228600" progId="Equation.3">
                  <p:embed/>
                </p:oleObj>
              </mc:Choice>
              <mc:Fallback>
                <p:oleObj name="معادلة" r:id="rId16" imgW="253800" imgH="228600" progId="Equation.3">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453462" y="3885409"/>
                        <a:ext cx="2540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كائن 17"/>
          <p:cNvGraphicFramePr>
            <a:graphicFrameLocks noChangeAspect="1"/>
          </p:cNvGraphicFramePr>
          <p:nvPr/>
        </p:nvGraphicFramePr>
        <p:xfrm>
          <a:off x="1452538" y="5885673"/>
          <a:ext cx="266700" cy="228600"/>
        </p:xfrm>
        <a:graphic>
          <a:graphicData uri="http://schemas.openxmlformats.org/presentationml/2006/ole">
            <mc:AlternateContent xmlns:mc="http://schemas.openxmlformats.org/markup-compatibility/2006">
              <mc:Choice xmlns:v="urn:schemas-microsoft-com:vml" Requires="v">
                <p:oleObj spid="_x0000_s2093" name="معادلة" r:id="rId18" imgW="266400" imgH="228600" progId="Equation.3">
                  <p:embed/>
                </p:oleObj>
              </mc:Choice>
              <mc:Fallback>
                <p:oleObj name="معادلة" r:id="rId18" imgW="266400" imgH="228600" progId="Equation.3">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452538" y="5885673"/>
                        <a:ext cx="2667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كائن 19"/>
          <p:cNvGraphicFramePr>
            <a:graphicFrameLocks noChangeAspect="1"/>
          </p:cNvGraphicFramePr>
          <p:nvPr/>
        </p:nvGraphicFramePr>
        <p:xfrm>
          <a:off x="3524240" y="5885673"/>
          <a:ext cx="254000" cy="228600"/>
        </p:xfrm>
        <a:graphic>
          <a:graphicData uri="http://schemas.openxmlformats.org/presentationml/2006/ole">
            <mc:AlternateContent xmlns:mc="http://schemas.openxmlformats.org/markup-compatibility/2006">
              <mc:Choice xmlns:v="urn:schemas-microsoft-com:vml" Requires="v">
                <p:oleObj spid="_x0000_s2094" name="معادلة" r:id="rId20" imgW="253800" imgH="228600" progId="Equation.3">
                  <p:embed/>
                </p:oleObj>
              </mc:Choice>
              <mc:Fallback>
                <p:oleObj name="معادلة" r:id="rId20" imgW="253800" imgH="228600" progId="Equation.3">
                  <p:embed/>
                  <p:pic>
                    <p:nvPicPr>
                      <p:cNvPr id="0" name="Picture 1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524240" y="5885673"/>
                        <a:ext cx="2540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كائن 20"/>
          <p:cNvGraphicFramePr>
            <a:graphicFrameLocks noChangeAspect="1"/>
          </p:cNvGraphicFramePr>
          <p:nvPr/>
        </p:nvGraphicFramePr>
        <p:xfrm>
          <a:off x="3952868" y="4671227"/>
          <a:ext cx="428628" cy="228600"/>
        </p:xfrm>
        <a:graphic>
          <a:graphicData uri="http://schemas.openxmlformats.org/presentationml/2006/ole">
            <mc:AlternateContent xmlns:mc="http://schemas.openxmlformats.org/markup-compatibility/2006">
              <mc:Choice xmlns:v="urn:schemas-microsoft-com:vml" Requires="v">
                <p:oleObj spid="_x0000_s2095" name="معادلة" r:id="rId22" imgW="266400" imgH="228600" progId="Equation.3">
                  <p:embed/>
                </p:oleObj>
              </mc:Choice>
              <mc:Fallback>
                <p:oleObj name="معادلة" r:id="rId22" imgW="266400" imgH="228600" progId="Equation.3">
                  <p:embed/>
                  <p:pic>
                    <p:nvPicPr>
                      <p:cNvPr id="0" name="Picture 1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952868" y="4671227"/>
                        <a:ext cx="428628"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عنصر نائب لرقم الشريحة 5"/>
          <p:cNvSpPr txBox="1">
            <a:spLocks noGrp="1"/>
          </p:cNvSpPr>
          <p:nvPr/>
        </p:nvSpPr>
        <p:spPr bwMode="auto">
          <a:xfrm>
            <a:off x="0" y="6553200"/>
            <a:ext cx="2376488" cy="503238"/>
          </a:xfrm>
          <a:prstGeom prst="rect">
            <a:avLst/>
          </a:prstGeom>
          <a:noFill/>
          <a:ln w="9525">
            <a:noFill/>
            <a:miter lim="800000"/>
            <a:headEnd/>
            <a:tailEnd/>
          </a:ln>
        </p:spPr>
        <p:txBody>
          <a:bodyPr lIns="55479" tIns="27740" rIns="55479" bIns="27740"/>
          <a:lstStyle/>
          <a:p>
            <a:pPr algn="l" defTabSz="555625"/>
            <a:fld id="{F04E7319-42F8-45F1-990B-F5D346F86501}" type="slidenum">
              <a:rPr lang="ar-SA" sz="1200"/>
              <a:pPr algn="l" defTabSz="555625"/>
              <a:t>5</a:t>
            </a:fld>
            <a:endParaRPr lang="en-US" sz="1200"/>
          </a:p>
        </p:txBody>
      </p:sp>
      <p:sp>
        <p:nvSpPr>
          <p:cNvPr id="55300" name="AutoShape 4"/>
          <p:cNvSpPr>
            <a:spLocks noChangeArrowheads="1"/>
          </p:cNvSpPr>
          <p:nvPr/>
        </p:nvSpPr>
        <p:spPr bwMode="auto">
          <a:xfrm>
            <a:off x="5595942" y="742137"/>
            <a:ext cx="3643338" cy="642942"/>
          </a:xfrm>
          <a:prstGeom prst="flowChartMagneticDisk">
            <a:avLst/>
          </a:prstGeom>
          <a:solidFill>
            <a:schemeClr val="bg2">
              <a:lumMod val="90000"/>
            </a:schemeClr>
          </a:solidFill>
          <a:ln w="28575">
            <a:noFill/>
            <a:round/>
            <a:headEnd/>
            <a:tailEnd/>
          </a:ln>
        </p:spPr>
        <p:txBody>
          <a:bodyPr wrap="none" lIns="91430" tIns="45716" rIns="91430" bIns="45716" anchor="ctr"/>
          <a:lstStyle/>
          <a:p>
            <a:pPr defTabSz="555625"/>
            <a:r>
              <a:rPr lang="ar-SA" sz="2800" b="1" dirty="0">
                <a:solidFill>
                  <a:schemeClr val="tx1">
                    <a:lumMod val="85000"/>
                    <a:lumOff val="15000"/>
                  </a:schemeClr>
                </a:solidFill>
                <a:latin typeface="Times New Roman" pitchFamily="18" charset="0"/>
                <a:cs typeface="Times New Roman" pitchFamily="18" charset="0"/>
              </a:rPr>
              <a:t>ثانياً: </a:t>
            </a:r>
            <a:r>
              <a:rPr lang="ar-SA" sz="2800" b="1" dirty="0" smtClean="0">
                <a:solidFill>
                  <a:schemeClr val="tx1">
                    <a:lumMod val="85000"/>
                    <a:lumOff val="15000"/>
                  </a:schemeClr>
                </a:solidFill>
                <a:latin typeface="Times New Roman" pitchFamily="18" charset="0"/>
                <a:cs typeface="Times New Roman" pitchFamily="18" charset="0"/>
              </a:rPr>
              <a:t>تـناقص الـغلة</a:t>
            </a:r>
            <a:endParaRPr lang="en-US" sz="2800" b="1" dirty="0">
              <a:solidFill>
                <a:schemeClr val="tx1">
                  <a:lumMod val="85000"/>
                  <a:lumOff val="15000"/>
                </a:schemeClr>
              </a:solidFill>
              <a:latin typeface="Times New Roman" pitchFamily="18" charset="0"/>
              <a:cs typeface="Times New Roman" pitchFamily="18" charset="0"/>
            </a:endParaRPr>
          </a:p>
        </p:txBody>
      </p:sp>
      <p:sp>
        <p:nvSpPr>
          <p:cNvPr id="55299" name="Rectangle 3"/>
          <p:cNvSpPr>
            <a:spLocks noGrp="1" noChangeArrowheads="1"/>
          </p:cNvSpPr>
          <p:nvPr>
            <p:ph idx="1"/>
          </p:nvPr>
        </p:nvSpPr>
        <p:spPr>
          <a:xfrm>
            <a:off x="238092" y="1385080"/>
            <a:ext cx="9358378" cy="5143535"/>
          </a:xfrm>
          <a:solidFill>
            <a:srgbClr val="FFC000"/>
          </a:solidFill>
          <a:ln>
            <a:noFill/>
          </a:ln>
        </p:spPr>
        <p:txBody>
          <a:bodyPr lIns="55479" tIns="27740" rIns="55479" bIns="27740">
            <a:normAutofit/>
          </a:bodyPr>
          <a:lstStyle/>
          <a:p>
            <a:pPr>
              <a:buNone/>
            </a:pPr>
            <a:r>
              <a:rPr lang="ar-SA" sz="2400" b="1" dirty="0" smtClean="0"/>
              <a:t>        </a:t>
            </a:r>
            <a:endParaRPr lang="en-US" sz="2400" b="1" dirty="0" smtClean="0"/>
          </a:p>
          <a:p>
            <a:pPr>
              <a:buNone/>
            </a:pPr>
            <a:r>
              <a:rPr lang="ar-SA" sz="2000" b="1" dirty="0" smtClean="0">
                <a:latin typeface="Times New Roman" pitchFamily="18" charset="0"/>
                <a:cs typeface="Times New Roman" pitchFamily="18" charset="0"/>
              </a:rPr>
              <a:t>يعني قانون تناقص الغلة، تناقص الإنتاجية الحدية. وكما وجدنا من المعادلة (</a:t>
            </a:r>
            <a:r>
              <a:rPr lang="en-US" sz="2000" b="1" dirty="0" smtClean="0">
                <a:latin typeface="Times New Roman" pitchFamily="18" charset="0"/>
                <a:cs typeface="Times New Roman" pitchFamily="18" charset="0"/>
              </a:rPr>
              <a:t>9-1</a:t>
            </a:r>
            <a:r>
              <a:rPr lang="ar-SA" sz="2000" b="1" dirty="0" smtClean="0">
                <a:latin typeface="Times New Roman" pitchFamily="18" charset="0"/>
                <a:cs typeface="Times New Roman" pitchFamily="18" charset="0"/>
              </a:rPr>
              <a:t>) أن الإنتاجية الحدية للعامل </a:t>
            </a:r>
            <a:r>
              <a:rPr lang="en-US" sz="2000" b="1" i="1" dirty="0" smtClean="0">
                <a:latin typeface="Times New Roman" pitchFamily="18" charset="0"/>
                <a:cs typeface="Times New Roman" pitchFamily="18" charset="0"/>
              </a:rPr>
              <a:t>L</a:t>
            </a:r>
            <a:r>
              <a:rPr lang="ar-SA" sz="2000" b="1" dirty="0" smtClean="0">
                <a:latin typeface="Times New Roman" pitchFamily="18" charset="0"/>
                <a:cs typeface="Times New Roman" pitchFamily="18" charset="0"/>
              </a:rPr>
              <a:t> هي:</a:t>
            </a:r>
            <a:endParaRPr lang="ar-YE" sz="2000" b="1" dirty="0" smtClean="0">
              <a:latin typeface="Times New Roman" pitchFamily="18" charset="0"/>
              <a:cs typeface="Times New Roman" pitchFamily="18" charset="0"/>
            </a:endParaRPr>
          </a:p>
          <a:p>
            <a:pPr>
              <a:buFontTx/>
              <a:buNone/>
            </a:pPr>
            <a:r>
              <a:rPr lang="ar-SA"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(9-4)</a:t>
            </a:r>
          </a:p>
          <a:p>
            <a:pPr>
              <a:buNone/>
            </a:pPr>
            <a:r>
              <a:rPr lang="ar-SA" sz="2000" b="1" dirty="0" smtClean="0">
                <a:latin typeface="Times New Roman" pitchFamily="18" charset="0"/>
                <a:cs typeface="Times New Roman" pitchFamily="18" charset="0"/>
              </a:rPr>
              <a:t>			</a:t>
            </a:r>
            <a:endParaRPr lang="en-US" sz="2000" b="1" dirty="0" smtClean="0">
              <a:latin typeface="Times New Roman" pitchFamily="18" charset="0"/>
              <a:cs typeface="Times New Roman" pitchFamily="18" charset="0"/>
            </a:endParaRPr>
          </a:p>
          <a:p>
            <a:pPr>
              <a:buNone/>
            </a:pPr>
            <a:r>
              <a:rPr lang="ar-SA" sz="2000" b="1" dirty="0" smtClean="0">
                <a:latin typeface="Times New Roman" pitchFamily="18" charset="0"/>
                <a:cs typeface="Times New Roman" pitchFamily="18" charset="0"/>
              </a:rPr>
              <a:t>وقياساً على ذلك فإن الإنتاجية الحدية للعامل </a:t>
            </a:r>
            <a:r>
              <a:rPr lang="en-US" sz="2000" b="1" i="1" dirty="0" smtClean="0">
                <a:latin typeface="Times New Roman" pitchFamily="18" charset="0"/>
                <a:cs typeface="Times New Roman" pitchFamily="18" charset="0"/>
              </a:rPr>
              <a:t>K</a:t>
            </a:r>
            <a:r>
              <a:rPr lang="ar-SA" sz="2000" b="1" dirty="0" smtClean="0">
                <a:latin typeface="Times New Roman" pitchFamily="18" charset="0"/>
                <a:cs typeface="Times New Roman" pitchFamily="18" charset="0"/>
              </a:rPr>
              <a:t> هي:</a:t>
            </a:r>
            <a:endParaRPr lang="ar-YE" sz="2000" b="1" dirty="0" smtClean="0">
              <a:latin typeface="Times New Roman" pitchFamily="18" charset="0"/>
              <a:cs typeface="Times New Roman" pitchFamily="18" charset="0"/>
            </a:endParaRPr>
          </a:p>
          <a:p>
            <a:pPr>
              <a:buFontTx/>
              <a:buNone/>
            </a:pPr>
            <a:r>
              <a:rPr lang="ar-SA" sz="2000" b="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(9-5)</a:t>
            </a:r>
            <a:endParaRPr lang="ar-YE" sz="2000" b="1" dirty="0" smtClean="0">
              <a:latin typeface="Times New Roman" pitchFamily="18" charset="0"/>
              <a:cs typeface="Times New Roman" pitchFamily="18" charset="0"/>
            </a:endParaRPr>
          </a:p>
          <a:p>
            <a:pPr>
              <a:buFontTx/>
              <a:buNone/>
            </a:pPr>
            <a:endParaRPr lang="ar-YE" sz="2000" b="1" dirty="0" smtClean="0">
              <a:latin typeface="Times New Roman" pitchFamily="18" charset="0"/>
              <a:cs typeface="Times New Roman" pitchFamily="18" charset="0"/>
            </a:endParaRPr>
          </a:p>
          <a:p>
            <a:pPr>
              <a:buFontTx/>
              <a:buNone/>
            </a:pPr>
            <a:r>
              <a:rPr lang="ar-YE" sz="2000" b="1" dirty="0" smtClean="0">
                <a:latin typeface="Times New Roman" pitchFamily="18" charset="0"/>
                <a:cs typeface="Times New Roman" pitchFamily="18" charset="0"/>
              </a:rPr>
              <a:t>   </a:t>
            </a:r>
            <a:r>
              <a:rPr lang="ar-SA" sz="2000" b="1" dirty="0" smtClean="0">
                <a:latin typeface="Times New Roman" pitchFamily="18" charset="0"/>
                <a:cs typeface="Times New Roman" pitchFamily="18" charset="0"/>
              </a:rPr>
              <a:t>المعادلتين (</a:t>
            </a:r>
            <a:r>
              <a:rPr lang="en-US" sz="2000" b="1" dirty="0" smtClean="0">
                <a:latin typeface="Times New Roman" pitchFamily="18" charset="0"/>
                <a:cs typeface="Times New Roman" pitchFamily="18" charset="0"/>
              </a:rPr>
              <a:t>9-4,5</a:t>
            </a:r>
            <a:r>
              <a:rPr lang="ar-SA" sz="2000" b="1" dirty="0" smtClean="0">
                <a:latin typeface="Times New Roman" pitchFamily="18" charset="0"/>
                <a:cs typeface="Times New Roman" pitchFamily="18" charset="0"/>
              </a:rPr>
              <a:t>) تظهران أن الإنتاجية الحدية لعامل الإنتاج </a:t>
            </a:r>
            <a:r>
              <a:rPr lang="en-US" sz="2000" b="1" i="1" dirty="0" smtClean="0">
                <a:latin typeface="Times New Roman" pitchFamily="18" charset="0"/>
                <a:cs typeface="Times New Roman" pitchFamily="18" charset="0"/>
              </a:rPr>
              <a:t>L</a:t>
            </a:r>
            <a:r>
              <a:rPr lang="ar-SA" sz="2000" b="1" dirty="0" smtClean="0">
                <a:latin typeface="Times New Roman" pitchFamily="18" charset="0"/>
                <a:cs typeface="Times New Roman" pitchFamily="18" charset="0"/>
              </a:rPr>
              <a:t> (              ) تتناقص </a:t>
            </a:r>
            <a:endParaRPr lang="en-US" sz="2000" b="1" dirty="0" smtClean="0">
              <a:latin typeface="Times New Roman" pitchFamily="18" charset="0"/>
              <a:cs typeface="Times New Roman" pitchFamily="18" charset="0"/>
            </a:endParaRPr>
          </a:p>
          <a:p>
            <a:pPr>
              <a:buNone/>
            </a:pPr>
            <a:endParaRPr lang="en-US" sz="2200" b="1" dirty="0" smtClean="0"/>
          </a:p>
          <a:p>
            <a:pPr>
              <a:buNone/>
            </a:pPr>
            <a:r>
              <a:rPr lang="ar-SA" sz="2200" b="1" dirty="0" smtClean="0"/>
              <a:t>بزيادة المستخدم من </a:t>
            </a:r>
            <a:r>
              <a:rPr lang="en-US" sz="2200" b="1" i="1" dirty="0" smtClean="0"/>
              <a:t>L</a:t>
            </a:r>
            <a:r>
              <a:rPr lang="ar-SA" sz="2200" b="1" dirty="0" smtClean="0"/>
              <a:t> وكذلك الإنتاجية الحدية لعامل الإنتاج </a:t>
            </a:r>
            <a:r>
              <a:rPr lang="en-US" sz="2200" b="1" i="1" dirty="0" smtClean="0"/>
              <a:t>K</a:t>
            </a:r>
            <a:r>
              <a:rPr lang="ar-SA" sz="2200" b="1" dirty="0" smtClean="0"/>
              <a:t> (             ) تتناقص هي الأخرى بزيادة المستخدم من </a:t>
            </a:r>
            <a:r>
              <a:rPr lang="en-US" sz="2200" b="1" i="1" dirty="0" smtClean="0"/>
              <a:t>K</a:t>
            </a:r>
            <a:r>
              <a:rPr lang="ar-SA" sz="2200" b="1" dirty="0" smtClean="0"/>
              <a:t>.</a:t>
            </a:r>
            <a:endParaRPr lang="en-US" sz="2200" b="1" dirty="0" smtClean="0"/>
          </a:p>
          <a:p>
            <a:pPr eaLnBrk="1" hangingPunct="1">
              <a:lnSpc>
                <a:spcPct val="140000"/>
              </a:lnSpc>
              <a:buFontTx/>
              <a:buNone/>
            </a:pPr>
            <a:endParaRPr lang="ar-YE" sz="2400" b="1" dirty="0" smtClean="0"/>
          </a:p>
          <a:p>
            <a:pPr eaLnBrk="1" hangingPunct="1">
              <a:lnSpc>
                <a:spcPct val="140000"/>
              </a:lnSpc>
              <a:buFontTx/>
              <a:buNone/>
            </a:pPr>
            <a:endParaRPr lang="ar-SA" sz="2400" b="1" dirty="0" smtClean="0">
              <a:solidFill>
                <a:srgbClr val="9900CC"/>
              </a:solidFill>
            </a:endParaRPr>
          </a:p>
        </p:txBody>
      </p:sp>
      <p:graphicFrame>
        <p:nvGraphicFramePr>
          <p:cNvPr id="3074" name="Object 16" descr="Parchment"/>
          <p:cNvGraphicFramePr>
            <a:graphicFrameLocks noChangeAspect="1"/>
          </p:cNvGraphicFramePr>
          <p:nvPr/>
        </p:nvGraphicFramePr>
        <p:xfrm>
          <a:off x="2095500" y="2313773"/>
          <a:ext cx="2516188" cy="573890"/>
        </p:xfrm>
        <a:graphic>
          <a:graphicData uri="http://schemas.openxmlformats.org/presentationml/2006/ole">
            <mc:AlternateContent xmlns:mc="http://schemas.openxmlformats.org/markup-compatibility/2006">
              <mc:Choice xmlns:v="urn:schemas-microsoft-com:vml" Requires="v">
                <p:oleObj spid="_x0000_s3086" name="Equation" r:id="rId4" imgW="685800" imgH="431640" progId="Equation.3">
                  <p:embed/>
                </p:oleObj>
              </mc:Choice>
              <mc:Fallback>
                <p:oleObj name="Equation" r:id="rId4" imgW="685800" imgH="431640" progId="Equation.3">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95500" y="2313773"/>
                        <a:ext cx="2516188" cy="573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bject 17" descr="Papyrus"/>
          <p:cNvGraphicFramePr>
            <a:graphicFrameLocks noChangeAspect="1"/>
          </p:cNvGraphicFramePr>
          <p:nvPr/>
        </p:nvGraphicFramePr>
        <p:xfrm>
          <a:off x="2309813" y="3313905"/>
          <a:ext cx="1673225" cy="789783"/>
        </p:xfrm>
        <a:graphic>
          <a:graphicData uri="http://schemas.openxmlformats.org/presentationml/2006/ole">
            <mc:AlternateContent xmlns:mc="http://schemas.openxmlformats.org/markup-compatibility/2006">
              <mc:Choice xmlns:v="urn:schemas-microsoft-com:vml" Requires="v">
                <p:oleObj spid="_x0000_s3087" name="Equation" r:id="rId6" imgW="736560" imgH="431640" progId="Equation.3">
                  <p:embed/>
                </p:oleObj>
              </mc:Choice>
              <mc:Fallback>
                <p:oleObj name="Equation" r:id="rId6" imgW="736560" imgH="431640" progId="Equation.3">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09813" y="3313905"/>
                        <a:ext cx="1673225" cy="789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18" descr="Stationery"/>
          <p:cNvGraphicFramePr>
            <a:graphicFrameLocks noChangeAspect="1"/>
          </p:cNvGraphicFramePr>
          <p:nvPr/>
        </p:nvGraphicFramePr>
        <p:xfrm>
          <a:off x="3238488" y="4314037"/>
          <a:ext cx="738187" cy="422275"/>
        </p:xfrm>
        <a:graphic>
          <a:graphicData uri="http://schemas.openxmlformats.org/presentationml/2006/ole">
            <mc:AlternateContent xmlns:mc="http://schemas.openxmlformats.org/markup-compatibility/2006">
              <mc:Choice xmlns:v="urn:schemas-microsoft-com:vml" Requires="v">
                <p:oleObj spid="_x0000_s3088" name="Equation" r:id="rId8" imgW="330120" imgH="419040" progId="Equation.3">
                  <p:embed/>
                </p:oleObj>
              </mc:Choice>
              <mc:Fallback>
                <p:oleObj name="Equation" r:id="rId8" imgW="330120" imgH="419040" progId="Equation.3">
                  <p:embed/>
                  <p:pic>
                    <p:nvPicPr>
                      <p:cNvPr id="0" name="Object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38488" y="4314037"/>
                        <a:ext cx="738187" cy="422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19" descr="White marble"/>
          <p:cNvGraphicFramePr>
            <a:graphicFrameLocks noChangeAspect="1"/>
          </p:cNvGraphicFramePr>
          <p:nvPr/>
        </p:nvGraphicFramePr>
        <p:xfrm>
          <a:off x="2809860" y="5099855"/>
          <a:ext cx="785813" cy="500062"/>
        </p:xfrm>
        <a:graphic>
          <a:graphicData uri="http://schemas.openxmlformats.org/presentationml/2006/ole">
            <mc:AlternateContent xmlns:mc="http://schemas.openxmlformats.org/markup-compatibility/2006">
              <mc:Choice xmlns:v="urn:schemas-microsoft-com:vml" Requires="v">
                <p:oleObj spid="_x0000_s3089" name="Equation" r:id="rId10" imgW="368280" imgH="419040" progId="Equation.3">
                  <p:embed/>
                </p:oleObj>
              </mc:Choice>
              <mc:Fallback>
                <p:oleObj name="Equation" r:id="rId10" imgW="368280" imgH="419040" progId="Equation.3">
                  <p:embed/>
                  <p:pic>
                    <p:nvPicPr>
                      <p:cNvPr id="0" name="Object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09860" y="5099855"/>
                        <a:ext cx="785813" cy="500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5300" name="AutoShape 4"/>
          <p:cNvSpPr>
            <a:spLocks noChangeArrowheads="1"/>
          </p:cNvSpPr>
          <p:nvPr/>
        </p:nvSpPr>
        <p:spPr bwMode="auto">
          <a:xfrm>
            <a:off x="1381125" y="0"/>
            <a:ext cx="6929438" cy="1223963"/>
          </a:xfrm>
          <a:prstGeom prst="flowChartMagneticDisk">
            <a:avLst/>
          </a:prstGeom>
          <a:noFill/>
          <a:ln w="28575">
            <a:noFill/>
            <a:round/>
            <a:headEnd/>
            <a:tailEnd/>
          </a:ln>
        </p:spPr>
        <p:txBody>
          <a:bodyPr wrap="none" lIns="91430" tIns="45716" rIns="91430" bIns="45716" anchor="ctr"/>
          <a:lstStyle/>
          <a:p>
            <a:pPr algn="ctr" defTabSz="555625"/>
            <a:endParaRPr lang="en-US" b="1">
              <a:solidFill>
                <a:srgbClr val="660066"/>
              </a:solidFill>
            </a:endParaRPr>
          </a:p>
        </p:txBody>
      </p:sp>
      <p:sp>
        <p:nvSpPr>
          <p:cNvPr id="55299" name="Rectangle 3"/>
          <p:cNvSpPr>
            <a:spLocks noGrp="1" noChangeArrowheads="1"/>
          </p:cNvSpPr>
          <p:nvPr>
            <p:ph idx="1"/>
          </p:nvPr>
        </p:nvSpPr>
        <p:spPr>
          <a:xfrm>
            <a:off x="238092" y="1242203"/>
            <a:ext cx="9286940" cy="5429288"/>
          </a:xfrm>
          <a:solidFill>
            <a:srgbClr val="FFC000"/>
          </a:solidFill>
          <a:ln>
            <a:noFill/>
          </a:ln>
        </p:spPr>
        <p:txBody>
          <a:bodyPr lIns="55479" tIns="27740" rIns="55479" bIns="27740">
            <a:normAutofit lnSpcReduction="10000"/>
          </a:bodyPr>
          <a:lstStyle/>
          <a:p>
            <a:pPr>
              <a:buNone/>
              <a:defRPr/>
            </a:pPr>
            <a:r>
              <a:rPr lang="ar-SA" b="1" dirty="0" smtClean="0"/>
              <a:t> </a:t>
            </a:r>
            <a:endParaRPr lang="en-US" b="1" dirty="0" smtClean="0"/>
          </a:p>
          <a:p>
            <a:pPr marL="0">
              <a:buNone/>
              <a:defRPr/>
            </a:pPr>
            <a:r>
              <a:rPr lang="ar-SA" sz="2000" b="1" dirty="0" smtClean="0">
                <a:latin typeface="Times New Roman" pitchFamily="18" charset="0"/>
                <a:cs typeface="Times New Roman" pitchFamily="18" charset="0"/>
              </a:rPr>
              <a:t>تبين غلة الحجم نسبة الزيادة في حجم الإنتاج الكلي الناتجة من زيادة في مستوى النشاط( أي جميع عوامل الإنتاج المستخدمة) بنسبة معينة. فإذا بدأنا بالدالة:</a:t>
            </a:r>
            <a:endParaRPr lang="ar-YE" sz="2000" b="1" dirty="0" smtClean="0">
              <a:latin typeface="Times New Roman" pitchFamily="18" charset="0"/>
              <a:cs typeface="Times New Roman" pitchFamily="18" charset="0"/>
            </a:endParaRPr>
          </a:p>
          <a:p>
            <a:pPr>
              <a:buNone/>
              <a:defRPr/>
            </a:pPr>
            <a:endParaRPr lang="en-US" sz="2200" b="1" dirty="0" smtClean="0">
              <a:latin typeface="Times New Roman" pitchFamily="18" charset="0"/>
              <a:cs typeface="Times New Roman" pitchFamily="18" charset="0"/>
            </a:endParaRPr>
          </a:p>
          <a:p>
            <a:pPr>
              <a:buNone/>
              <a:defRPr/>
            </a:pPr>
            <a:r>
              <a:rPr lang="ar-SA" sz="2200" b="1" dirty="0" smtClean="0">
                <a:latin typeface="Times New Roman" pitchFamily="18" charset="0"/>
                <a:cs typeface="Times New Roman" pitchFamily="18" charset="0"/>
              </a:rPr>
              <a:t>فإذا قررنا زيادة مستوى النشاط بالنسبة </a:t>
            </a:r>
            <a:r>
              <a:rPr lang="en-US" sz="2200" b="1" i="1" dirty="0" smtClean="0">
                <a:latin typeface="Times New Roman" pitchFamily="18" charset="0"/>
                <a:cs typeface="Times New Roman" pitchFamily="18" charset="0"/>
              </a:rPr>
              <a:t>A</a:t>
            </a:r>
            <a:r>
              <a:rPr lang="ar-SA" sz="2200" b="1" dirty="0" smtClean="0">
                <a:latin typeface="Times New Roman" pitchFamily="18" charset="0"/>
                <a:cs typeface="Times New Roman" pitchFamily="18" charset="0"/>
              </a:rPr>
              <a:t> فإن:</a:t>
            </a:r>
            <a:r>
              <a:rPr lang="ar-YE" sz="2200" b="1" dirty="0" smtClean="0">
                <a:latin typeface="Times New Roman" pitchFamily="18" charset="0"/>
                <a:cs typeface="Times New Roman" pitchFamily="18" charset="0"/>
              </a:rPr>
              <a:t>  </a:t>
            </a:r>
          </a:p>
          <a:p>
            <a:pPr>
              <a:buNone/>
              <a:defRPr/>
            </a:pPr>
            <a:endParaRPr lang="ar-YE" sz="2200" b="1" dirty="0" smtClean="0">
              <a:latin typeface="Times New Roman" pitchFamily="18" charset="0"/>
              <a:cs typeface="Times New Roman" pitchFamily="18" charset="0"/>
            </a:endParaRPr>
          </a:p>
          <a:p>
            <a:pPr>
              <a:buNone/>
              <a:defRPr/>
            </a:pPr>
            <a:endParaRPr lang="ar-YE" sz="2200" b="1" dirty="0" smtClean="0">
              <a:latin typeface="Times New Roman" pitchFamily="18" charset="0"/>
              <a:cs typeface="Times New Roman" pitchFamily="18" charset="0"/>
            </a:endParaRPr>
          </a:p>
          <a:p>
            <a:pPr>
              <a:buNone/>
              <a:defRPr/>
            </a:pPr>
            <a:r>
              <a:rPr lang="ar-SA" sz="2200" b="1" dirty="0" smtClean="0">
                <a:latin typeface="Times New Roman" pitchFamily="18" charset="0"/>
                <a:cs typeface="Times New Roman" pitchFamily="18" charset="0"/>
              </a:rPr>
              <a:t>   </a:t>
            </a:r>
            <a:r>
              <a:rPr lang="en-US" sz="2200" b="1" dirty="0" smtClean="0">
                <a:latin typeface="Times New Roman" pitchFamily="18" charset="0"/>
                <a:cs typeface="Times New Roman" pitchFamily="18" charset="0"/>
              </a:rPr>
              <a:t>(9-6)</a:t>
            </a:r>
          </a:p>
          <a:p>
            <a:pPr algn="l">
              <a:buNone/>
              <a:defRPr/>
            </a:pPr>
            <a:r>
              <a:rPr lang="ar-SA" sz="2200" b="1" dirty="0" smtClean="0">
                <a:latin typeface="Times New Roman" pitchFamily="18" charset="0"/>
                <a:cs typeface="Times New Roman" pitchFamily="18" charset="0"/>
              </a:rPr>
              <a:t>		</a:t>
            </a:r>
            <a:endParaRPr lang="en-US" sz="2200" b="1" dirty="0" smtClean="0">
              <a:solidFill>
                <a:schemeClr val="bg1"/>
              </a:solidFill>
              <a:latin typeface="Times New Roman" pitchFamily="18" charset="0"/>
              <a:cs typeface="Times New Roman" pitchFamily="18" charset="0"/>
            </a:endParaRPr>
          </a:p>
          <a:p>
            <a:pPr>
              <a:buNone/>
              <a:defRPr/>
            </a:pPr>
            <a:endParaRPr lang="ar-SA" sz="2200" b="1" dirty="0" smtClean="0">
              <a:latin typeface="Times New Roman" pitchFamily="18" charset="0"/>
              <a:cs typeface="Times New Roman" pitchFamily="18" charset="0"/>
            </a:endParaRPr>
          </a:p>
          <a:p>
            <a:pPr>
              <a:buNone/>
              <a:defRPr/>
            </a:pPr>
            <a:r>
              <a:rPr lang="ar-SA" sz="2200" b="1" dirty="0" smtClean="0">
                <a:latin typeface="Times New Roman" pitchFamily="18" charset="0"/>
                <a:cs typeface="Times New Roman" pitchFamily="18" charset="0"/>
              </a:rPr>
              <a:t>أي إذا زاد حجم النشاط بنسبة </a:t>
            </a:r>
            <a:r>
              <a:rPr lang="en-US" sz="2200" b="1" i="1" dirty="0" smtClean="0">
                <a:latin typeface="Times New Roman" pitchFamily="18" charset="0"/>
                <a:cs typeface="Times New Roman" pitchFamily="18" charset="0"/>
              </a:rPr>
              <a:t>A</a:t>
            </a:r>
            <a:r>
              <a:rPr lang="ar-SA" sz="2200" b="1" dirty="0" smtClean="0">
                <a:latin typeface="Times New Roman" pitchFamily="18" charset="0"/>
                <a:cs typeface="Times New Roman" pitchFamily="18" charset="0"/>
              </a:rPr>
              <a:t> فإن حجم الإنتاج الكلي سيزيد بنسبة        والمعادلة (</a:t>
            </a:r>
            <a:r>
              <a:rPr lang="en-US" sz="2200" b="1" dirty="0" smtClean="0">
                <a:latin typeface="Times New Roman" pitchFamily="18" charset="0"/>
                <a:cs typeface="Times New Roman" pitchFamily="18" charset="0"/>
              </a:rPr>
              <a:t>9-6</a:t>
            </a:r>
            <a:r>
              <a:rPr lang="ar-SA" sz="2200" b="1" dirty="0" smtClean="0">
                <a:latin typeface="Times New Roman" pitchFamily="18" charset="0"/>
                <a:cs typeface="Times New Roman" pitchFamily="18" charset="0"/>
              </a:rPr>
              <a:t>) يمكن أن تساعدنا في تقدير عائد السعة </a:t>
            </a:r>
            <a:r>
              <a:rPr lang="en-US" sz="2200" b="1" i="1" dirty="0" smtClean="0">
                <a:latin typeface="Times New Roman" pitchFamily="18" charset="0"/>
                <a:cs typeface="Times New Roman" pitchFamily="18" charset="0"/>
              </a:rPr>
              <a:t>Returns to Scale</a:t>
            </a:r>
            <a:r>
              <a:rPr lang="ar-SA" sz="2200" b="1" dirty="0" smtClean="0">
                <a:latin typeface="Times New Roman" pitchFamily="18" charset="0"/>
                <a:cs typeface="Times New Roman" pitchFamily="18" charset="0"/>
              </a:rPr>
              <a:t> وعلى ذلك إذا كانت:</a:t>
            </a:r>
            <a:endParaRPr lang="en-US" sz="2200" b="1" dirty="0" smtClean="0">
              <a:latin typeface="Times New Roman" pitchFamily="18" charset="0"/>
              <a:cs typeface="Times New Roman" pitchFamily="18" charset="0"/>
            </a:endParaRPr>
          </a:p>
          <a:p>
            <a:pPr>
              <a:buNone/>
              <a:defRPr/>
            </a:pPr>
            <a:r>
              <a:rPr lang="ar-SA" sz="2200" b="1" dirty="0" smtClean="0">
                <a:latin typeface="Times New Roman" pitchFamily="18" charset="0"/>
                <a:cs typeface="Times New Roman" pitchFamily="18" charset="0"/>
              </a:rPr>
              <a:t>(1)</a:t>
            </a:r>
            <a:r>
              <a:rPr lang="ar-YE" sz="2200" b="1" dirty="0" smtClean="0">
                <a:latin typeface="Times New Roman" pitchFamily="18" charset="0"/>
                <a:cs typeface="Times New Roman" pitchFamily="18" charset="0"/>
              </a:rPr>
              <a:t>               </a:t>
            </a:r>
            <a:r>
              <a:rPr lang="ar-SA" sz="2200" b="1" dirty="0" smtClean="0">
                <a:latin typeface="Times New Roman" pitchFamily="18" charset="0"/>
                <a:cs typeface="Times New Roman" pitchFamily="18" charset="0"/>
              </a:rPr>
              <a:t> =1 فإن هذا يعني ثبات عائد السعة </a:t>
            </a:r>
            <a:r>
              <a:rPr lang="en-US" sz="2200" b="1" i="1" dirty="0" smtClean="0">
                <a:latin typeface="Times New Roman" pitchFamily="18" charset="0"/>
                <a:cs typeface="Times New Roman" pitchFamily="18" charset="0"/>
              </a:rPr>
              <a:t>Constant Returns to Scale</a:t>
            </a:r>
            <a:r>
              <a:rPr lang="ar-SA" sz="2200" b="1" dirty="0" smtClean="0">
                <a:latin typeface="Times New Roman" pitchFamily="18" charset="0"/>
                <a:cs typeface="Times New Roman" pitchFamily="18" charset="0"/>
              </a:rPr>
              <a:t>.</a:t>
            </a:r>
            <a:endParaRPr lang="en-US" sz="2200" b="1" dirty="0" smtClean="0">
              <a:latin typeface="Times New Roman" pitchFamily="18" charset="0"/>
              <a:cs typeface="Times New Roman" pitchFamily="18" charset="0"/>
            </a:endParaRPr>
          </a:p>
          <a:p>
            <a:pPr>
              <a:buNone/>
              <a:defRPr/>
            </a:pPr>
            <a:r>
              <a:rPr lang="ar-SA" sz="2200" b="1" dirty="0" smtClean="0">
                <a:latin typeface="Times New Roman" pitchFamily="18" charset="0"/>
                <a:cs typeface="Times New Roman" pitchFamily="18" charset="0"/>
              </a:rPr>
              <a:t>(2)  </a:t>
            </a:r>
            <a:r>
              <a:rPr lang="ar-YE" sz="2200" b="1" dirty="0" smtClean="0">
                <a:latin typeface="Times New Roman" pitchFamily="18" charset="0"/>
                <a:cs typeface="Times New Roman" pitchFamily="18" charset="0"/>
              </a:rPr>
              <a:t>               </a:t>
            </a:r>
            <a:r>
              <a:rPr lang="en-US" sz="2200" b="1" dirty="0" smtClean="0">
                <a:latin typeface="Times New Roman" pitchFamily="18" charset="0"/>
                <a:cs typeface="Times New Roman" pitchFamily="18" charset="0"/>
              </a:rPr>
              <a:t> </a:t>
            </a:r>
            <a:r>
              <a:rPr lang="ar-SA" sz="2200" b="1" dirty="0" smtClean="0">
                <a:latin typeface="Times New Roman" pitchFamily="18" charset="0"/>
                <a:cs typeface="Times New Roman" pitchFamily="18" charset="0"/>
              </a:rPr>
              <a:t>&gt; 1 فإن هذا يعني تزايد عائد السعة </a:t>
            </a:r>
            <a:r>
              <a:rPr lang="en-US" sz="2200" b="1" i="1" dirty="0" smtClean="0">
                <a:latin typeface="Times New Roman" pitchFamily="18" charset="0"/>
                <a:cs typeface="Times New Roman" pitchFamily="18" charset="0"/>
              </a:rPr>
              <a:t>Increasing Returns to Scale</a:t>
            </a:r>
            <a:r>
              <a:rPr lang="en-US" sz="2200" b="1" dirty="0" smtClean="0">
                <a:latin typeface="Times New Roman" pitchFamily="18" charset="0"/>
                <a:cs typeface="Times New Roman" pitchFamily="18" charset="0"/>
              </a:rPr>
              <a:t> </a:t>
            </a:r>
            <a:r>
              <a:rPr lang="ar-SA" sz="2200" b="1" dirty="0" smtClean="0">
                <a:latin typeface="Times New Roman" pitchFamily="18" charset="0"/>
                <a:cs typeface="Times New Roman" pitchFamily="18" charset="0"/>
              </a:rPr>
              <a:t>.</a:t>
            </a:r>
            <a:endParaRPr lang="en-US" sz="2200" b="1" dirty="0" smtClean="0">
              <a:latin typeface="Times New Roman" pitchFamily="18" charset="0"/>
              <a:cs typeface="Times New Roman" pitchFamily="18" charset="0"/>
            </a:endParaRPr>
          </a:p>
          <a:p>
            <a:pPr>
              <a:buNone/>
              <a:defRPr/>
            </a:pPr>
            <a:r>
              <a:rPr lang="ar-SA" sz="2200" b="1" dirty="0" smtClean="0">
                <a:latin typeface="Times New Roman" pitchFamily="18" charset="0"/>
                <a:cs typeface="Times New Roman" pitchFamily="18" charset="0"/>
              </a:rPr>
              <a:t>(3)</a:t>
            </a:r>
            <a:r>
              <a:rPr lang="ar-YE" sz="2200" b="1" dirty="0" smtClean="0">
                <a:latin typeface="Times New Roman" pitchFamily="18" charset="0"/>
                <a:cs typeface="Times New Roman" pitchFamily="18" charset="0"/>
              </a:rPr>
              <a:t>                </a:t>
            </a:r>
            <a:r>
              <a:rPr lang="ar-SA" sz="2200" b="1" dirty="0" smtClean="0">
                <a:latin typeface="Times New Roman" pitchFamily="18" charset="0"/>
                <a:cs typeface="Times New Roman" pitchFamily="18" charset="0"/>
              </a:rPr>
              <a:t> &lt;1 فإن هذا يعني تناقص عائد السعة </a:t>
            </a:r>
            <a:r>
              <a:rPr lang="en-US" sz="2200" b="1" i="1" dirty="0" smtClean="0">
                <a:latin typeface="Times New Roman" pitchFamily="18" charset="0"/>
                <a:cs typeface="Times New Roman" pitchFamily="18" charset="0"/>
              </a:rPr>
              <a:t>Decreasing Returns to Scale</a:t>
            </a:r>
            <a:endParaRPr lang="ar-SA" sz="2200" b="1" dirty="0" smtClean="0">
              <a:solidFill>
                <a:srgbClr val="9900CC"/>
              </a:solidFill>
              <a:latin typeface="Times New Roman" pitchFamily="18" charset="0"/>
              <a:cs typeface="Times New Roman" pitchFamily="18" charset="0"/>
            </a:endParaRPr>
          </a:p>
        </p:txBody>
      </p:sp>
      <p:sp>
        <p:nvSpPr>
          <p:cNvPr id="55301" name="WordArt 5"/>
          <p:cNvSpPr>
            <a:spLocks noChangeArrowheads="1" noChangeShapeType="1" noTextEdit="1"/>
          </p:cNvSpPr>
          <p:nvPr/>
        </p:nvSpPr>
        <p:spPr bwMode="auto">
          <a:xfrm>
            <a:off x="3095612" y="670699"/>
            <a:ext cx="4429156" cy="795337"/>
          </a:xfrm>
          <a:prstGeom prst="rect">
            <a:avLst/>
          </a:prstGeom>
        </p:spPr>
        <p:txBody>
          <a:bodyPr wrap="none" fromWordArt="1">
            <a:prstTxWarp prst="textCanDown">
              <a:avLst>
                <a:gd name="adj" fmla="val 33333"/>
              </a:avLst>
            </a:prstTxWarp>
          </a:bodyPr>
          <a:lstStyle/>
          <a:p>
            <a:pPr algn="ctr" rtl="0"/>
            <a:endParaRPr lang="ar-SA" sz="3600" kern="10">
              <a:ln w="25400">
                <a:solidFill>
                  <a:srgbClr val="008000"/>
                </a:solidFill>
                <a:round/>
                <a:headEnd/>
                <a:tailEnd/>
              </a:ln>
              <a:solidFill>
                <a:srgbClr val="000000"/>
              </a:solidFill>
              <a:latin typeface="Times New Roman"/>
              <a:cs typeface="Times New Roman"/>
            </a:endParaRPr>
          </a:p>
        </p:txBody>
      </p:sp>
      <p:sp>
        <p:nvSpPr>
          <p:cNvPr id="20" name="AutoShape 4"/>
          <p:cNvSpPr>
            <a:spLocks noChangeArrowheads="1"/>
          </p:cNvSpPr>
          <p:nvPr/>
        </p:nvSpPr>
        <p:spPr bwMode="auto">
          <a:xfrm>
            <a:off x="4881562" y="742137"/>
            <a:ext cx="4143405" cy="500066"/>
          </a:xfrm>
          <a:prstGeom prst="flowChartMagneticDisk">
            <a:avLst/>
          </a:prstGeom>
          <a:noFill/>
          <a:ln w="28575">
            <a:noFill/>
            <a:round/>
            <a:headEnd/>
            <a:tailEnd/>
          </a:ln>
        </p:spPr>
        <p:txBody>
          <a:bodyPr wrap="none" lIns="91430" tIns="45716" rIns="91430" bIns="45716" anchor="ctr"/>
          <a:lstStyle/>
          <a:p>
            <a:pPr defTabSz="555625"/>
            <a:r>
              <a:rPr lang="ar-SA" sz="2000" b="1" dirty="0">
                <a:solidFill>
                  <a:schemeClr val="accent1">
                    <a:lumMod val="50000"/>
                  </a:schemeClr>
                </a:solidFill>
                <a:latin typeface="Times New Roman" pitchFamily="18" charset="0"/>
                <a:cs typeface="Times New Roman" pitchFamily="18" charset="0"/>
              </a:rPr>
              <a:t>ثالثاً: </a:t>
            </a:r>
            <a:r>
              <a:rPr lang="ar-SA" sz="2000" b="1" dirty="0" smtClean="0">
                <a:solidFill>
                  <a:schemeClr val="accent1">
                    <a:lumMod val="50000"/>
                  </a:schemeClr>
                </a:solidFill>
                <a:latin typeface="Times New Roman" pitchFamily="18" charset="0"/>
                <a:cs typeface="Times New Roman" pitchFamily="18" charset="0"/>
              </a:rPr>
              <a:t>غــلة الحجم</a:t>
            </a:r>
            <a:endParaRPr lang="en-US" sz="2000" b="1" dirty="0">
              <a:solidFill>
                <a:schemeClr val="accent1">
                  <a:lumMod val="50000"/>
                </a:schemeClr>
              </a:solidFill>
              <a:latin typeface="Times New Roman" pitchFamily="18" charset="0"/>
              <a:cs typeface="Times New Roman" pitchFamily="18" charset="0"/>
            </a:endParaRPr>
          </a:p>
        </p:txBody>
      </p:sp>
      <p:graphicFrame>
        <p:nvGraphicFramePr>
          <p:cNvPr id="4098" name="Object 2" descr="Newsprint"/>
          <p:cNvGraphicFramePr>
            <a:graphicFrameLocks noChangeAspect="1"/>
          </p:cNvGraphicFramePr>
          <p:nvPr/>
        </p:nvGraphicFramePr>
        <p:xfrm>
          <a:off x="809596" y="2028021"/>
          <a:ext cx="2000251" cy="411817"/>
        </p:xfrm>
        <a:graphic>
          <a:graphicData uri="http://schemas.openxmlformats.org/presentationml/2006/ole">
            <mc:AlternateContent xmlns:mc="http://schemas.openxmlformats.org/markup-compatibility/2006">
              <mc:Choice xmlns:v="urn:schemas-microsoft-com:vml" Requires="v">
                <p:oleObj spid="_x0000_s4116" name="Equation" r:id="rId4" imgW="850680" imgH="253800" progId="Equation.3">
                  <p:embed/>
                </p:oleObj>
              </mc:Choice>
              <mc:Fallback>
                <p:oleObj name="Equation" r:id="rId4" imgW="850680" imgH="253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9596" y="2028021"/>
                        <a:ext cx="2000251" cy="411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descr="Parchment"/>
          <p:cNvGraphicFramePr>
            <a:graphicFrameLocks noChangeAspect="1"/>
          </p:cNvGraphicFramePr>
          <p:nvPr/>
        </p:nvGraphicFramePr>
        <p:xfrm>
          <a:off x="952472" y="3028153"/>
          <a:ext cx="3051172" cy="1483428"/>
        </p:xfrm>
        <a:graphic>
          <a:graphicData uri="http://schemas.openxmlformats.org/presentationml/2006/ole">
            <mc:AlternateContent xmlns:mc="http://schemas.openxmlformats.org/markup-compatibility/2006">
              <mc:Choice xmlns:v="urn:schemas-microsoft-com:vml" Requires="v">
                <p:oleObj spid="_x0000_s4117" name="Equation" r:id="rId6" imgW="1295280" imgH="1066680" progId="Equation.3">
                  <p:embed/>
                </p:oleObj>
              </mc:Choice>
              <mc:Fallback>
                <p:oleObj name="Equation" r:id="rId6" imgW="1295280" imgH="106668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472" y="3028153"/>
                        <a:ext cx="3051172" cy="148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descr="Blue tissue paper"/>
          <p:cNvGraphicFramePr>
            <a:graphicFrameLocks noChangeAspect="1"/>
          </p:cNvGraphicFramePr>
          <p:nvPr/>
        </p:nvGraphicFramePr>
        <p:xfrm>
          <a:off x="8096272" y="5599921"/>
          <a:ext cx="625475" cy="228600"/>
        </p:xfrm>
        <a:graphic>
          <a:graphicData uri="http://schemas.openxmlformats.org/presentationml/2006/ole">
            <mc:AlternateContent xmlns:mc="http://schemas.openxmlformats.org/markup-compatibility/2006">
              <mc:Choice xmlns:v="urn:schemas-microsoft-com:vml" Requires="v">
                <p:oleObj spid="_x0000_s4118" name="معادلة" r:id="rId8" imgW="469800" imgH="228600" progId="Equation.3">
                  <p:embed/>
                </p:oleObj>
              </mc:Choice>
              <mc:Fallback>
                <p:oleObj name="معادلة" r:id="rId8" imgW="469800" imgH="22860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096272" y="5599921"/>
                        <a:ext cx="625475"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descr="Oak"/>
          <p:cNvGraphicFramePr>
            <a:graphicFrameLocks noChangeAspect="1"/>
          </p:cNvGraphicFramePr>
          <p:nvPr/>
        </p:nvGraphicFramePr>
        <p:xfrm>
          <a:off x="8096272" y="5885673"/>
          <a:ext cx="625475" cy="296863"/>
        </p:xfrm>
        <a:graphic>
          <a:graphicData uri="http://schemas.openxmlformats.org/presentationml/2006/ole">
            <mc:AlternateContent xmlns:mc="http://schemas.openxmlformats.org/markup-compatibility/2006">
              <mc:Choice xmlns:v="urn:schemas-microsoft-com:vml" Requires="v">
                <p:oleObj spid="_x0000_s4119" name="معادلة" r:id="rId10" imgW="469800" imgH="228600" progId="Equation.3">
                  <p:embed/>
                </p:oleObj>
              </mc:Choice>
              <mc:Fallback>
                <p:oleObj name="معادلة" r:id="rId10" imgW="469800" imgH="228600" progId="Equation.3">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096272" y="5885673"/>
                        <a:ext cx="625475" cy="296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descr="Newsprint"/>
          <p:cNvGraphicFramePr>
            <a:graphicFrameLocks noChangeAspect="1"/>
          </p:cNvGraphicFramePr>
          <p:nvPr/>
        </p:nvGraphicFramePr>
        <p:xfrm>
          <a:off x="8024834" y="6242863"/>
          <a:ext cx="765175" cy="366712"/>
        </p:xfrm>
        <a:graphic>
          <a:graphicData uri="http://schemas.openxmlformats.org/presentationml/2006/ole">
            <mc:AlternateContent xmlns:mc="http://schemas.openxmlformats.org/markup-compatibility/2006">
              <mc:Choice xmlns:v="urn:schemas-microsoft-com:vml" Requires="v">
                <p:oleObj spid="_x0000_s4120" name="معادلة" r:id="rId12" imgW="469800" imgH="228600" progId="Equation.3">
                  <p:embed/>
                </p:oleObj>
              </mc:Choice>
              <mc:Fallback>
                <p:oleObj name="معادلة" r:id="rId12" imgW="469800" imgH="228600" progId="Equation.3">
                  <p:embed/>
                  <p:pic>
                    <p:nvPicPr>
                      <p:cNvPr id="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24834" y="6242863"/>
                        <a:ext cx="7651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كائن 11"/>
          <p:cNvGraphicFramePr>
            <a:graphicFrameLocks noChangeAspect="1"/>
          </p:cNvGraphicFramePr>
          <p:nvPr/>
        </p:nvGraphicFramePr>
        <p:xfrm>
          <a:off x="2881298" y="4885541"/>
          <a:ext cx="482600" cy="228600"/>
        </p:xfrm>
        <a:graphic>
          <a:graphicData uri="http://schemas.openxmlformats.org/presentationml/2006/ole">
            <mc:AlternateContent xmlns:mc="http://schemas.openxmlformats.org/markup-compatibility/2006">
              <mc:Choice xmlns:v="urn:schemas-microsoft-com:vml" Requires="v">
                <p:oleObj spid="_x0000_s4121" name="معادلة" r:id="rId14" imgW="482400" imgH="228600" progId="Equation.3">
                  <p:embed/>
                </p:oleObj>
              </mc:Choice>
              <mc:Fallback>
                <p:oleObj name="معادلة" r:id="rId14" imgW="482400" imgH="228600" progId="Equation.3">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81298" y="4885541"/>
                        <a:ext cx="4826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عنصر نائب لرقم الشريحة 5"/>
          <p:cNvSpPr txBox="1">
            <a:spLocks noGrp="1"/>
          </p:cNvSpPr>
          <p:nvPr/>
        </p:nvSpPr>
        <p:spPr bwMode="auto">
          <a:xfrm>
            <a:off x="0" y="6553200"/>
            <a:ext cx="2376488" cy="503238"/>
          </a:xfrm>
          <a:prstGeom prst="rect">
            <a:avLst/>
          </a:prstGeom>
          <a:noFill/>
          <a:ln w="9525">
            <a:noFill/>
            <a:miter lim="800000"/>
            <a:headEnd/>
            <a:tailEnd/>
          </a:ln>
        </p:spPr>
        <p:txBody>
          <a:bodyPr lIns="55479" tIns="27740" rIns="55479" bIns="27740"/>
          <a:lstStyle/>
          <a:p>
            <a:pPr algn="l" defTabSz="555625"/>
            <a:fld id="{25BFEE1D-FC4B-4E62-9B7D-E7306568C6BF}" type="slidenum">
              <a:rPr lang="ar-SA" sz="1400"/>
              <a:pPr algn="l" defTabSz="555625"/>
              <a:t>7</a:t>
            </a:fld>
            <a:endParaRPr lang="en-US" sz="1400"/>
          </a:p>
        </p:txBody>
      </p:sp>
      <p:sp>
        <p:nvSpPr>
          <p:cNvPr id="55300" name="AutoShape 4"/>
          <p:cNvSpPr>
            <a:spLocks noChangeArrowheads="1"/>
          </p:cNvSpPr>
          <p:nvPr/>
        </p:nvSpPr>
        <p:spPr bwMode="auto">
          <a:xfrm>
            <a:off x="1238224" y="670699"/>
            <a:ext cx="8072494" cy="785818"/>
          </a:xfrm>
          <a:prstGeom prst="rect">
            <a:avLst/>
          </a:prstGeom>
          <a:solidFill>
            <a:schemeClr val="accent2">
              <a:lumMod val="20000"/>
              <a:lumOff val="80000"/>
            </a:schemeClr>
          </a:solidFill>
          <a:ln w="28575">
            <a:noFill/>
            <a:round/>
            <a:headEnd/>
            <a:tailEnd/>
          </a:ln>
        </p:spPr>
        <p:txBody>
          <a:bodyPr wrap="none" lIns="91430" tIns="45716" rIns="91430" bIns="45716" anchor="ctr"/>
          <a:lstStyle/>
          <a:p>
            <a:r>
              <a:rPr lang="ar-SA" sz="3200" b="1" dirty="0">
                <a:solidFill>
                  <a:schemeClr val="accent1">
                    <a:lumMod val="50000"/>
                  </a:schemeClr>
                </a:solidFill>
                <a:cs typeface="+mj-cs"/>
              </a:rPr>
              <a:t> </a:t>
            </a:r>
            <a:r>
              <a:rPr lang="ar-SA" sz="1800" b="1" dirty="0">
                <a:latin typeface="Times New Roman" pitchFamily="18" charset="0"/>
                <a:cs typeface="Times New Roman" pitchFamily="18" charset="0"/>
              </a:rPr>
              <a:t>بالإضـــافة إلــــــى الــــخصائص الــــــسابق الإشــــــارة إلـــــيها فإن دالـــــة كـــــوب- </a:t>
            </a:r>
            <a:r>
              <a:rPr lang="ar-SA" sz="1800" b="1" dirty="0" smtClean="0">
                <a:latin typeface="Times New Roman" pitchFamily="18" charset="0"/>
                <a:cs typeface="Times New Roman" pitchFamily="18" charset="0"/>
              </a:rPr>
              <a:t>دوجـلاس </a:t>
            </a:r>
            <a:endParaRPr lang="en-US" sz="1800" b="1" dirty="0" smtClean="0">
              <a:latin typeface="Times New Roman" pitchFamily="18" charset="0"/>
              <a:cs typeface="Times New Roman" pitchFamily="18" charset="0"/>
            </a:endParaRPr>
          </a:p>
          <a:p>
            <a:r>
              <a:rPr lang="en-US" sz="1800" b="1" dirty="0" smtClean="0">
                <a:latin typeface="Times New Roman" pitchFamily="18" charset="0"/>
                <a:cs typeface="Times New Roman" pitchFamily="18" charset="0"/>
              </a:rPr>
              <a:t>Cobb-Douglas</a:t>
            </a:r>
            <a:r>
              <a:rPr lang="ar-SA" sz="1800" b="1" dirty="0" smtClean="0">
                <a:latin typeface="Times New Roman" pitchFamily="18" charset="0"/>
                <a:cs typeface="Times New Roman" pitchFamily="18" charset="0"/>
              </a:rPr>
              <a:t> </a:t>
            </a:r>
            <a:r>
              <a:rPr lang="ar-SA" sz="1800" b="1" dirty="0">
                <a:latin typeface="Times New Roman" pitchFamily="18" charset="0"/>
                <a:cs typeface="Times New Roman" pitchFamily="18" charset="0"/>
              </a:rPr>
              <a:t>تتسم أيضاً بالتالي:</a:t>
            </a:r>
            <a:endParaRPr lang="en-US" sz="1800" b="1" dirty="0">
              <a:latin typeface="Times New Roman" pitchFamily="18" charset="0"/>
              <a:cs typeface="Times New Roman" pitchFamily="18" charset="0"/>
            </a:endParaRPr>
          </a:p>
        </p:txBody>
      </p:sp>
      <p:sp>
        <p:nvSpPr>
          <p:cNvPr id="55299" name="Rectangle 3"/>
          <p:cNvSpPr>
            <a:spLocks noGrp="1" noChangeArrowheads="1"/>
          </p:cNvSpPr>
          <p:nvPr>
            <p:ph idx="1"/>
          </p:nvPr>
        </p:nvSpPr>
        <p:spPr>
          <a:xfrm>
            <a:off x="95216" y="1599393"/>
            <a:ext cx="9501254" cy="4929222"/>
          </a:xfrm>
          <a:solidFill>
            <a:srgbClr val="FFC000"/>
          </a:solidFill>
          <a:ln>
            <a:noFill/>
          </a:ln>
        </p:spPr>
        <p:txBody>
          <a:bodyPr lIns="55479" tIns="27740" rIns="55479" bIns="27740">
            <a:normAutofit fontScale="70000" lnSpcReduction="20000"/>
          </a:bodyPr>
          <a:lstStyle/>
          <a:p>
            <a:pPr>
              <a:buNone/>
            </a:pPr>
            <a:r>
              <a:rPr lang="ar-YE" sz="2600" b="1" dirty="0" smtClean="0">
                <a:latin typeface="Times New Roman" pitchFamily="18" charset="0"/>
                <a:cs typeface="Times New Roman" pitchFamily="18" charset="0"/>
              </a:rPr>
              <a:t>1- </a:t>
            </a:r>
            <a:r>
              <a:rPr lang="ar-SA" sz="2600" b="1" dirty="0" smtClean="0">
                <a:latin typeface="Times New Roman" pitchFamily="18" charset="0"/>
                <a:cs typeface="Times New Roman" pitchFamily="18" charset="0"/>
              </a:rPr>
              <a:t>إن الدالة خطية في الصورة اللوغاريتمية أي أن:</a:t>
            </a:r>
            <a:endParaRPr lang="en-US" sz="2600" b="1" dirty="0" smtClean="0">
              <a:latin typeface="Times New Roman" pitchFamily="18" charset="0"/>
              <a:cs typeface="Times New Roman" pitchFamily="18" charset="0"/>
            </a:endParaRPr>
          </a:p>
          <a:p>
            <a:pPr>
              <a:buNone/>
            </a:pPr>
            <a:r>
              <a:rPr lang="ar-SA"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                                                              </a:t>
            </a:r>
          </a:p>
          <a:p>
            <a:pPr>
              <a:buNone/>
            </a:pPr>
            <a:r>
              <a:rPr lang="en-US" b="1" dirty="0" smtClean="0">
                <a:latin typeface="Times New Roman" pitchFamily="18" charset="0"/>
                <a:cs typeface="Times New Roman" pitchFamily="18" charset="0"/>
              </a:rPr>
              <a:t>                                                                                                </a:t>
            </a:r>
            <a:r>
              <a:rPr lang="en-US" sz="2100" b="1" dirty="0" smtClean="0">
                <a:latin typeface="Times New Roman" pitchFamily="18" charset="0"/>
                <a:cs typeface="Times New Roman" pitchFamily="18" charset="0"/>
              </a:rPr>
              <a:t>(9-7)</a:t>
            </a:r>
            <a:endParaRPr lang="en-US" b="1" dirty="0" smtClean="0">
              <a:latin typeface="Times New Roman" pitchFamily="18" charset="0"/>
              <a:cs typeface="Times New Roman" pitchFamily="18" charset="0"/>
            </a:endParaRPr>
          </a:p>
          <a:p>
            <a:pPr marL="0">
              <a:lnSpc>
                <a:spcPct val="120000"/>
              </a:lnSpc>
              <a:buNone/>
            </a:pPr>
            <a:r>
              <a:rPr lang="ar-SA" sz="2300" b="1" dirty="0" smtClean="0">
                <a:latin typeface="Times New Roman" pitchFamily="18" charset="0"/>
                <a:cs typeface="Times New Roman" pitchFamily="18" charset="0"/>
              </a:rPr>
              <a:t>وتعد الصيغة (</a:t>
            </a:r>
            <a:r>
              <a:rPr lang="en-US" sz="2300" b="1" dirty="0" smtClean="0">
                <a:latin typeface="Times New Roman" pitchFamily="18" charset="0"/>
                <a:cs typeface="Times New Roman" pitchFamily="18" charset="0"/>
              </a:rPr>
              <a:t>9-7</a:t>
            </a:r>
            <a:r>
              <a:rPr lang="ar-SA" sz="2300" b="1" dirty="0" smtClean="0">
                <a:latin typeface="Times New Roman" pitchFamily="18" charset="0"/>
                <a:cs typeface="Times New Roman" pitchFamily="18" charset="0"/>
              </a:rPr>
              <a:t>) ذات أهمية خاصة إذ أن الدالة يتم تقدير معلماتها وهي في هذه الصورة المبسطة.</a:t>
            </a:r>
            <a:endParaRPr lang="en-US" sz="2300" b="1" dirty="0" smtClean="0">
              <a:latin typeface="Times New Roman" pitchFamily="18" charset="0"/>
              <a:cs typeface="Times New Roman" pitchFamily="18" charset="0"/>
            </a:endParaRPr>
          </a:p>
          <a:p>
            <a:pPr marL="0">
              <a:lnSpc>
                <a:spcPct val="120000"/>
              </a:lnSpc>
              <a:buNone/>
            </a:pPr>
            <a:r>
              <a:rPr lang="ar-YE" sz="2600" b="1" dirty="0" smtClean="0">
                <a:latin typeface="Times New Roman" pitchFamily="18" charset="0"/>
                <a:cs typeface="Times New Roman" pitchFamily="18" charset="0"/>
              </a:rPr>
              <a:t>2- </a:t>
            </a:r>
            <a:r>
              <a:rPr lang="ar-SA" sz="2600" b="1" dirty="0" smtClean="0">
                <a:latin typeface="Times New Roman" pitchFamily="18" charset="0"/>
                <a:cs typeface="Times New Roman" pitchFamily="18" charset="0"/>
              </a:rPr>
              <a:t>الناتج الحدي للمورد يعتبر دالة للناتج المتوسط فإذا كان الناتج الحدي للمورد مثلاً هو:</a:t>
            </a:r>
            <a:endParaRPr lang="en-US" sz="2600" b="1" dirty="0" smtClean="0">
              <a:latin typeface="Times New Roman" pitchFamily="18" charset="0"/>
              <a:cs typeface="Times New Roman" pitchFamily="18" charset="0"/>
            </a:endParaRPr>
          </a:p>
          <a:p>
            <a:pPr marL="0">
              <a:buNone/>
            </a:pPr>
            <a:r>
              <a:rPr lang="ar-SA" sz="2600" b="1" dirty="0" smtClean="0">
                <a:latin typeface="Times New Roman" pitchFamily="18" charset="0"/>
                <a:cs typeface="Times New Roman" pitchFamily="18" charset="0"/>
              </a:rPr>
              <a:t>			</a:t>
            </a:r>
            <a:r>
              <a:rPr lang="en-US" sz="2600" b="1" dirty="0" smtClean="0">
                <a:latin typeface="Times New Roman" pitchFamily="18" charset="0"/>
                <a:cs typeface="Times New Roman" pitchFamily="18" charset="0"/>
              </a:rPr>
              <a:t>                                </a:t>
            </a:r>
          </a:p>
          <a:p>
            <a:pPr marL="0">
              <a:buNone/>
            </a:pPr>
            <a:r>
              <a:rPr lang="en-US" sz="2600" b="1" dirty="0" smtClean="0">
                <a:latin typeface="Times New Roman" pitchFamily="18" charset="0"/>
                <a:cs typeface="Times New Roman" pitchFamily="18" charset="0"/>
              </a:rPr>
              <a:t>                                                                                                                                                           (9-8)                                    </a:t>
            </a:r>
          </a:p>
          <a:p>
            <a:pPr marL="0">
              <a:buNone/>
            </a:pPr>
            <a:r>
              <a:rPr lang="en-US" sz="2600" b="1" dirty="0" smtClean="0">
                <a:latin typeface="Times New Roman" pitchFamily="18" charset="0"/>
                <a:cs typeface="Times New Roman" pitchFamily="18" charset="0"/>
              </a:rPr>
              <a:t>                                                                                                                         </a:t>
            </a:r>
          </a:p>
          <a:p>
            <a:pPr marL="0">
              <a:lnSpc>
                <a:spcPct val="170000"/>
              </a:lnSpc>
              <a:buNone/>
            </a:pPr>
            <a:r>
              <a:rPr lang="ar-SA" sz="2100" b="1" dirty="0" smtClean="0">
                <a:latin typeface="Times New Roman" pitchFamily="18" charset="0"/>
                <a:cs typeface="Times New Roman" pitchFamily="18" charset="0"/>
              </a:rPr>
              <a:t>حيث </a:t>
            </a:r>
            <a:r>
              <a:rPr lang="en-US" sz="2100" b="1" i="1" dirty="0" smtClean="0">
                <a:latin typeface="Times New Roman" pitchFamily="18" charset="0"/>
                <a:cs typeface="Times New Roman" pitchFamily="18" charset="0"/>
              </a:rPr>
              <a:t>AP </a:t>
            </a:r>
            <a:r>
              <a:rPr lang="ar-SA" sz="2100" b="1" dirty="0" smtClean="0">
                <a:latin typeface="Times New Roman" pitchFamily="18" charset="0"/>
                <a:cs typeface="Times New Roman" pitchFamily="18" charset="0"/>
              </a:rPr>
              <a:t>تشير إلى الناتج المتوسط الذي يساوي الناتج الكلي      مقسوماً على مورد الإنتاج </a:t>
            </a:r>
            <a:r>
              <a:rPr lang="en-US" sz="2100" b="1" i="1" dirty="0" smtClean="0">
                <a:latin typeface="Times New Roman" pitchFamily="18" charset="0"/>
                <a:cs typeface="Times New Roman" pitchFamily="18" charset="0"/>
              </a:rPr>
              <a:t>L</a:t>
            </a:r>
            <a:r>
              <a:rPr lang="ar-SA" sz="2100" b="1" dirty="0" smtClean="0">
                <a:latin typeface="Times New Roman" pitchFamily="18" charset="0"/>
                <a:cs typeface="Times New Roman" pitchFamily="18" charset="0"/>
              </a:rPr>
              <a:t> أي      ، المعادلة (</a:t>
            </a:r>
            <a:r>
              <a:rPr lang="en-US" sz="2100" b="1" dirty="0" smtClean="0">
                <a:latin typeface="Times New Roman" pitchFamily="18" charset="0"/>
                <a:cs typeface="Times New Roman" pitchFamily="18" charset="0"/>
              </a:rPr>
              <a:t>9-8</a:t>
            </a:r>
            <a:r>
              <a:rPr lang="ar-SA" sz="2100" b="1" dirty="0" smtClean="0">
                <a:latin typeface="Times New Roman" pitchFamily="18" charset="0"/>
                <a:cs typeface="Times New Roman" pitchFamily="18" charset="0"/>
              </a:rPr>
              <a:t>) توضح أن مرونة الإنتاج للمورد </a:t>
            </a:r>
            <a:r>
              <a:rPr lang="en-US" sz="2100" b="1" i="1" dirty="0" smtClean="0">
                <a:latin typeface="Times New Roman" pitchFamily="18" charset="0"/>
                <a:cs typeface="Times New Roman" pitchFamily="18" charset="0"/>
              </a:rPr>
              <a:t>L</a:t>
            </a:r>
            <a:r>
              <a:rPr lang="ar-SA" sz="2100" b="1" dirty="0" smtClean="0">
                <a:latin typeface="Times New Roman" pitchFamily="18" charset="0"/>
                <a:cs typeface="Times New Roman" pitchFamily="18" charset="0"/>
              </a:rPr>
              <a:t> تساوي  نسبة الإنتاج الحدي لمتوسط إنتاج المورد نفسه أي أن :</a:t>
            </a:r>
            <a:endParaRPr lang="en-US" sz="2100" b="1" dirty="0" smtClean="0">
              <a:latin typeface="Times New Roman" pitchFamily="18" charset="0"/>
              <a:cs typeface="Times New Roman" pitchFamily="18" charset="0"/>
            </a:endParaRPr>
          </a:p>
          <a:p>
            <a:pPr marL="0">
              <a:buNone/>
            </a:pPr>
            <a:endParaRPr lang="en-US" sz="2600" b="1" dirty="0" smtClean="0">
              <a:latin typeface="Times New Roman" pitchFamily="18" charset="0"/>
              <a:cs typeface="Times New Roman" pitchFamily="18" charset="0"/>
            </a:endParaRPr>
          </a:p>
          <a:p>
            <a:pPr marL="0">
              <a:buNone/>
            </a:pPr>
            <a:endParaRPr lang="en-US" sz="2600" b="1" dirty="0" smtClean="0">
              <a:latin typeface="Times New Roman" pitchFamily="18" charset="0"/>
              <a:cs typeface="Times New Roman" pitchFamily="18" charset="0"/>
            </a:endParaRPr>
          </a:p>
          <a:p>
            <a:pPr marL="0" algn="justLow">
              <a:lnSpc>
                <a:spcPct val="170000"/>
              </a:lnSpc>
              <a:buNone/>
            </a:pPr>
            <a:r>
              <a:rPr lang="ar-SA" sz="2100" b="1" dirty="0" smtClean="0">
                <a:latin typeface="Times New Roman" pitchFamily="18" charset="0"/>
                <a:cs typeface="Times New Roman" pitchFamily="18" charset="0"/>
              </a:rPr>
              <a:t>أي أن الناتج الحدي يظل موجباً مادام مورد الإنتاج كذلك كما أن مجموعة النقاط التي تكون فيها الإنتاجية الحدية للموارد مساوية للصفر على خريطة سواء الإنتاج تشكل الخطوط الحرجة </a:t>
            </a:r>
            <a:r>
              <a:rPr lang="en-US" sz="2100" b="1" i="1" dirty="0" smtClean="0">
                <a:latin typeface="Times New Roman" pitchFamily="18" charset="0"/>
                <a:cs typeface="Times New Roman" pitchFamily="18" charset="0"/>
              </a:rPr>
              <a:t>Ridge</a:t>
            </a:r>
            <a:r>
              <a:rPr lang="en-US" sz="2100" b="1" dirty="0" smtClean="0">
                <a:latin typeface="Times New Roman" pitchFamily="18" charset="0"/>
                <a:cs typeface="Times New Roman" pitchFamily="18" charset="0"/>
              </a:rPr>
              <a:t> </a:t>
            </a:r>
            <a:r>
              <a:rPr lang="en-US" sz="2100" b="1" i="1" dirty="0" smtClean="0">
                <a:latin typeface="Times New Roman" pitchFamily="18" charset="0"/>
                <a:cs typeface="Times New Roman" pitchFamily="18" charset="0"/>
              </a:rPr>
              <a:t>Lines</a:t>
            </a:r>
            <a:r>
              <a:rPr lang="ar-SA" sz="2100" b="1" dirty="0" smtClean="0">
                <a:latin typeface="Times New Roman" pitchFamily="18" charset="0"/>
                <a:cs typeface="Times New Roman" pitchFamily="18" charset="0"/>
              </a:rPr>
              <a:t> للدالة والتي تحصر بداخلها توليفة الموارد الأكثر كفاءة من الناحية التقنية </a:t>
            </a:r>
            <a:r>
              <a:rPr lang="ar-SA" sz="2100" b="1" dirty="0" err="1" smtClean="0">
                <a:latin typeface="Times New Roman" pitchFamily="18" charset="0"/>
                <a:cs typeface="Times New Roman" pitchFamily="18" charset="0"/>
              </a:rPr>
              <a:t>و</a:t>
            </a:r>
            <a:r>
              <a:rPr lang="ar-SA" sz="2100" b="1" dirty="0" smtClean="0">
                <a:latin typeface="Times New Roman" pitchFamily="18" charset="0"/>
                <a:cs typeface="Times New Roman" pitchFamily="18" charset="0"/>
              </a:rPr>
              <a:t> التي يطلق عليها أيضاً المنطقة الرشيدة للإنتاج.</a:t>
            </a:r>
            <a:endParaRPr lang="en-US" sz="2100" b="1" dirty="0" smtClean="0">
              <a:latin typeface="Times New Roman" pitchFamily="18" charset="0"/>
              <a:cs typeface="Times New Roman" pitchFamily="18" charset="0"/>
            </a:endParaRPr>
          </a:p>
          <a:p>
            <a:pPr eaLnBrk="1" hangingPunct="1">
              <a:lnSpc>
                <a:spcPct val="140000"/>
              </a:lnSpc>
              <a:buFontTx/>
              <a:buNone/>
            </a:pPr>
            <a:endParaRPr lang="ar-SA" b="1" dirty="0" smtClean="0">
              <a:latin typeface="Times New Roman" pitchFamily="18" charset="0"/>
              <a:cs typeface="Times New Roman" pitchFamily="18" charset="0"/>
            </a:endParaRPr>
          </a:p>
        </p:txBody>
      </p:sp>
      <p:graphicFrame>
        <p:nvGraphicFramePr>
          <p:cNvPr id="5122" name="Object 2" descr="Stationery"/>
          <p:cNvGraphicFramePr>
            <a:graphicFrameLocks noChangeAspect="1"/>
          </p:cNvGraphicFramePr>
          <p:nvPr/>
        </p:nvGraphicFramePr>
        <p:xfrm>
          <a:off x="1166786" y="1742269"/>
          <a:ext cx="3765550" cy="466725"/>
        </p:xfrm>
        <a:graphic>
          <a:graphicData uri="http://schemas.openxmlformats.org/presentationml/2006/ole">
            <mc:AlternateContent xmlns:mc="http://schemas.openxmlformats.org/markup-compatibility/2006">
              <mc:Choice xmlns:v="urn:schemas-microsoft-com:vml" Requires="v">
                <p:oleObj spid="_x0000_s5140" name="معادلة" r:id="rId4" imgW="2044440" imgH="228600" progId="Equation.3">
                  <p:embed/>
                </p:oleObj>
              </mc:Choice>
              <mc:Fallback>
                <p:oleObj name="معادلة" r:id="rId4" imgW="2044440" imgH="228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66786" y="1742269"/>
                        <a:ext cx="376555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descr="Blue tissue paper"/>
          <p:cNvGraphicFramePr>
            <a:graphicFrameLocks noChangeAspect="1"/>
          </p:cNvGraphicFramePr>
          <p:nvPr/>
        </p:nvGraphicFramePr>
        <p:xfrm>
          <a:off x="1666852" y="3099591"/>
          <a:ext cx="3929063" cy="428628"/>
        </p:xfrm>
        <a:graphic>
          <a:graphicData uri="http://schemas.openxmlformats.org/presentationml/2006/ole">
            <mc:AlternateContent xmlns:mc="http://schemas.openxmlformats.org/markup-compatibility/2006">
              <mc:Choice xmlns:v="urn:schemas-microsoft-com:vml" Requires="v">
                <p:oleObj spid="_x0000_s5141" name="Equation" r:id="rId6" imgW="1333440" imgH="431640" progId="Equation.3">
                  <p:embed/>
                </p:oleObj>
              </mc:Choice>
              <mc:Fallback>
                <p:oleObj name="Equation" r:id="rId6" imgW="1333440" imgH="43164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66852" y="3099591"/>
                        <a:ext cx="3929063" cy="428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descr="Parchment"/>
          <p:cNvGraphicFramePr>
            <a:graphicFrameLocks noChangeAspect="1"/>
          </p:cNvGraphicFramePr>
          <p:nvPr/>
        </p:nvGraphicFramePr>
        <p:xfrm>
          <a:off x="2095480" y="3528219"/>
          <a:ext cx="2428878" cy="404812"/>
        </p:xfrm>
        <a:graphic>
          <a:graphicData uri="http://schemas.openxmlformats.org/presentationml/2006/ole">
            <mc:AlternateContent xmlns:mc="http://schemas.openxmlformats.org/markup-compatibility/2006">
              <mc:Choice xmlns:v="urn:schemas-microsoft-com:vml" Requires="v">
                <p:oleObj spid="_x0000_s5142" name="Equation" r:id="rId8" imgW="888840" imgH="241200" progId="Equation.3">
                  <p:embed/>
                </p:oleObj>
              </mc:Choice>
              <mc:Fallback>
                <p:oleObj name="Equation" r:id="rId8" imgW="888840" imgH="24120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95480" y="3528219"/>
                        <a:ext cx="2428878" cy="404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descr="Oak"/>
          <p:cNvGraphicFramePr>
            <a:graphicFrameLocks noChangeAspect="1"/>
          </p:cNvGraphicFramePr>
          <p:nvPr/>
        </p:nvGraphicFramePr>
        <p:xfrm>
          <a:off x="523844" y="4528351"/>
          <a:ext cx="3173413" cy="608012"/>
        </p:xfrm>
        <a:graphic>
          <a:graphicData uri="http://schemas.openxmlformats.org/presentationml/2006/ole">
            <mc:AlternateContent xmlns:mc="http://schemas.openxmlformats.org/markup-compatibility/2006">
              <mc:Choice xmlns:v="urn:schemas-microsoft-com:vml" Requires="v">
                <p:oleObj spid="_x0000_s5143" name="معادلة" r:id="rId10" imgW="622080" imgH="406080" progId="Equation.3">
                  <p:embed/>
                </p:oleObj>
              </mc:Choice>
              <mc:Fallback>
                <p:oleObj name="معادلة" r:id="rId10" imgW="622080" imgH="406080" progId="Equation.3">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3844" y="4528351"/>
                        <a:ext cx="3173413" cy="608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كائن 8"/>
          <p:cNvGraphicFramePr>
            <a:graphicFrameLocks noChangeAspect="1"/>
          </p:cNvGraphicFramePr>
          <p:nvPr/>
        </p:nvGraphicFramePr>
        <p:xfrm>
          <a:off x="3381364" y="4028285"/>
          <a:ext cx="165100" cy="368300"/>
        </p:xfrm>
        <a:graphic>
          <a:graphicData uri="http://schemas.openxmlformats.org/presentationml/2006/ole">
            <mc:AlternateContent xmlns:mc="http://schemas.openxmlformats.org/markup-compatibility/2006">
              <mc:Choice xmlns:v="urn:schemas-microsoft-com:vml" Requires="v">
                <p:oleObj spid="_x0000_s5144" name="معادلة" r:id="rId12" imgW="164880" imgH="368280" progId="Equation.3">
                  <p:embed/>
                </p:oleObj>
              </mc:Choice>
              <mc:Fallback>
                <p:oleObj name="معادلة" r:id="rId12" imgW="164880" imgH="36828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81364" y="4028285"/>
                        <a:ext cx="1651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كائن 9"/>
          <p:cNvGraphicFramePr>
            <a:graphicFrameLocks noChangeAspect="1"/>
          </p:cNvGraphicFramePr>
          <p:nvPr/>
        </p:nvGraphicFramePr>
        <p:xfrm>
          <a:off x="5667380" y="4171161"/>
          <a:ext cx="139700" cy="190500"/>
        </p:xfrm>
        <a:graphic>
          <a:graphicData uri="http://schemas.openxmlformats.org/presentationml/2006/ole">
            <mc:AlternateContent xmlns:mc="http://schemas.openxmlformats.org/markup-compatibility/2006">
              <mc:Choice xmlns:v="urn:schemas-microsoft-com:vml" Requires="v">
                <p:oleObj spid="_x0000_s5145" name="معادلة" r:id="rId14" imgW="139680" imgH="190440" progId="Equation.3">
                  <p:embed/>
                </p:oleObj>
              </mc:Choice>
              <mc:Fallback>
                <p:oleObj name="معادلة" r:id="rId14" imgW="139680" imgH="190440" progId="Equation.3">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67380" y="4171161"/>
                        <a:ext cx="1397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عنصر نائب لرقم الشريحة 5"/>
          <p:cNvSpPr txBox="1">
            <a:spLocks noGrp="1"/>
          </p:cNvSpPr>
          <p:nvPr/>
        </p:nvSpPr>
        <p:spPr bwMode="auto">
          <a:xfrm>
            <a:off x="0" y="6553200"/>
            <a:ext cx="2376488" cy="503238"/>
          </a:xfrm>
          <a:prstGeom prst="rect">
            <a:avLst/>
          </a:prstGeom>
          <a:noFill/>
          <a:ln w="9525">
            <a:noFill/>
            <a:miter lim="800000"/>
            <a:headEnd/>
            <a:tailEnd/>
          </a:ln>
        </p:spPr>
        <p:txBody>
          <a:bodyPr lIns="55479" tIns="27740" rIns="55479" bIns="27740"/>
          <a:lstStyle/>
          <a:p>
            <a:pPr algn="l" defTabSz="555625"/>
            <a:fld id="{AD0710F3-087E-4749-B782-6041CD4C9571}" type="slidenum">
              <a:rPr lang="ar-SA" sz="1200"/>
              <a:pPr algn="l" defTabSz="555625"/>
              <a:t>8</a:t>
            </a:fld>
            <a:endParaRPr lang="en-US" sz="1200"/>
          </a:p>
        </p:txBody>
      </p:sp>
      <p:sp>
        <p:nvSpPr>
          <p:cNvPr id="55299" name="Rectangle 3"/>
          <p:cNvSpPr>
            <a:spLocks noGrp="1" noChangeArrowheads="1"/>
          </p:cNvSpPr>
          <p:nvPr>
            <p:ph idx="1"/>
          </p:nvPr>
        </p:nvSpPr>
        <p:spPr>
          <a:xfrm>
            <a:off x="166654" y="885012"/>
            <a:ext cx="9572692" cy="5643603"/>
          </a:xfrm>
          <a:solidFill>
            <a:srgbClr val="FFC000"/>
          </a:solidFill>
        </p:spPr>
        <p:txBody>
          <a:bodyPr lIns="55479" tIns="27740" rIns="55479" bIns="27740">
            <a:noAutofit/>
          </a:bodyPr>
          <a:lstStyle/>
          <a:p>
            <a:pPr algn="justLow">
              <a:buNone/>
            </a:pPr>
            <a:r>
              <a:rPr lang="ar-YE" sz="1800" b="1" dirty="0" smtClean="0"/>
              <a:t>3- </a:t>
            </a:r>
            <a:r>
              <a:rPr lang="ar-SA" sz="1800" b="1" dirty="0" smtClean="0"/>
              <a:t> </a:t>
            </a:r>
            <a:r>
              <a:rPr lang="ar-SA" sz="1800" b="1" dirty="0" smtClean="0">
                <a:latin typeface="Times New Roman" pitchFamily="18" charset="0"/>
                <a:cs typeface="Times New Roman" pitchFamily="18" charset="0"/>
              </a:rPr>
              <a:t>تسمح دالة كوب دوجلاس بظهور أحد المراحل الثلاث للإنتاج والتي تكون فيها الإنتاجية الحدية إما ثابتة، متزايدة، أو متناقصة ويظهر هذا من خلال التفاضل الثاني للناتج     بالنسبة لمستوى مورد الإنتاج كما يلي:</a:t>
            </a:r>
            <a:endParaRPr lang="ar-YE" sz="1800" b="1" dirty="0" smtClean="0">
              <a:latin typeface="Times New Roman" pitchFamily="18" charset="0"/>
              <a:cs typeface="Times New Roman" pitchFamily="18" charset="0"/>
            </a:endParaRPr>
          </a:p>
          <a:p>
            <a:pPr algn="justLow"/>
            <a:endParaRPr lang="en-US"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			</a:t>
            </a:r>
          </a:p>
          <a:p>
            <a:pPr algn="justLow">
              <a:buNone/>
            </a:pPr>
            <a:r>
              <a:rPr lang="ar-SA" sz="1800" b="1" dirty="0" smtClean="0">
                <a:latin typeface="Times New Roman" pitchFamily="18" charset="0"/>
                <a:cs typeface="Times New Roman" pitchFamily="18" charset="0"/>
              </a:rPr>
              <a:t>ويتضح من التفاضل الثاني أن قيمته سواء كانت صفرية، موجبة، أو سالبة إنما تتوقف على قيمة        .</a:t>
            </a:r>
            <a:endParaRPr lang="en-US" sz="1800" b="1" dirty="0" smtClean="0">
              <a:latin typeface="Times New Roman" pitchFamily="18" charset="0"/>
              <a:cs typeface="Times New Roman" pitchFamily="18" charset="0"/>
            </a:endParaRPr>
          </a:p>
          <a:p>
            <a:pPr algn="justLow">
              <a:buNone/>
            </a:pPr>
            <a:r>
              <a:rPr lang="ar-YE" sz="1800" b="1" dirty="0" smtClean="0">
                <a:latin typeface="Times New Roman" pitchFamily="18" charset="0"/>
                <a:cs typeface="Times New Roman" pitchFamily="18" charset="0"/>
              </a:rPr>
              <a:t>4- </a:t>
            </a:r>
            <a:r>
              <a:rPr lang="ar-YE" sz="1800" b="1" dirty="0" err="1" smtClean="0">
                <a:latin typeface="Times New Roman" pitchFamily="18" charset="0"/>
                <a:cs typeface="Times New Roman" pitchFamily="18" charset="0"/>
              </a:rPr>
              <a:t>د</a:t>
            </a:r>
            <a:r>
              <a:rPr lang="ar-SA" sz="1800" b="1" dirty="0" smtClean="0">
                <a:latin typeface="Times New Roman" pitchFamily="18" charset="0"/>
                <a:cs typeface="Times New Roman" pitchFamily="18" charset="0"/>
              </a:rPr>
              <a:t>الة كوب – دوجلاس هي دالة متجانسة من الدرجة           أي أن درجة التجانس تتوقف على مجموع مرونات الإنتاج </a:t>
            </a:r>
            <a:r>
              <a:rPr lang="en-US" sz="1800" b="1" i="1" dirty="0" smtClean="0">
                <a:latin typeface="Times New Roman" pitchFamily="18" charset="0"/>
                <a:cs typeface="Times New Roman" pitchFamily="18" charset="0"/>
              </a:rPr>
              <a:t>E</a:t>
            </a:r>
            <a:r>
              <a:rPr lang="ar-SA" sz="1800" b="1" dirty="0" smtClean="0">
                <a:latin typeface="Times New Roman" pitchFamily="18" charset="0"/>
                <a:cs typeface="Times New Roman" pitchFamily="18" charset="0"/>
              </a:rPr>
              <a:t> حيث:</a:t>
            </a:r>
            <a:endParaRPr lang="en-US" sz="1800" b="1" dirty="0" smtClean="0">
              <a:latin typeface="Times New Roman" pitchFamily="18" charset="0"/>
              <a:cs typeface="Times New Roman" pitchFamily="18" charset="0"/>
            </a:endParaRPr>
          </a:p>
          <a:p>
            <a:pPr algn="justLow">
              <a:buNone/>
            </a:pPr>
            <a:endParaRPr lang="ar-SA"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وكما سبق وأشرنا فإن درجة التجانس قد تكون مساوية للوحدة أو الصفر أو أكبر من الوحدة وذلك في حالات ثبات عائد السعة أو تناقصها أو تزايدها على الترتيب. هذا وتشير درجة التجانس إلى مدى استجابة الناتج للتغير في عنصري الإنتاج بنسبة واحدة.</a:t>
            </a:r>
          </a:p>
          <a:p>
            <a:pPr algn="justLow">
              <a:buNone/>
            </a:pPr>
            <a:r>
              <a:rPr lang="ar-SA" sz="1800" b="1" dirty="0" smtClean="0">
                <a:latin typeface="Times New Roman" pitchFamily="18" charset="0"/>
                <a:cs typeface="Times New Roman" pitchFamily="18" charset="0"/>
              </a:rPr>
              <a:t>5-أن القيم الموجبة لمرونة إنتاج الموردين والتي تقل عن الوحدة في هذه الدالة، إنما تعني أن منحنى سواء الإنتاج محدب تجاه نقطة الأصل مما يعني تناقص معدل الإحلال الحدي </a:t>
            </a:r>
            <a:r>
              <a:rPr lang="en-US" sz="1800" b="1" i="1" dirty="0" smtClean="0">
                <a:latin typeface="Times New Roman" pitchFamily="18" charset="0"/>
                <a:cs typeface="Times New Roman" pitchFamily="18" charset="0"/>
              </a:rPr>
              <a:t>Marginal Rate of Technical Substitution (MRTS)</a:t>
            </a:r>
            <a:r>
              <a:rPr lang="ar-SA" sz="1800" b="1" dirty="0" smtClean="0">
                <a:latin typeface="Times New Roman" pitchFamily="18" charset="0"/>
                <a:cs typeface="Times New Roman" pitchFamily="18" charset="0"/>
              </a:rPr>
              <a:t> بين الموردين أي أن:عنصري الإنتاج بنسبة واحدة.</a:t>
            </a:r>
            <a:endParaRPr lang="en-US" sz="1800" b="1" dirty="0" smtClean="0">
              <a:latin typeface="Times New Roman" pitchFamily="18" charset="0"/>
              <a:cs typeface="Times New Roman" pitchFamily="18" charset="0"/>
            </a:endParaRPr>
          </a:p>
          <a:p>
            <a:pPr algn="justLow">
              <a:buNone/>
            </a:pPr>
            <a:r>
              <a:rPr lang="ar-SA" sz="1800" b="1" dirty="0" smtClean="0">
                <a:latin typeface="Times New Roman" pitchFamily="18" charset="0"/>
                <a:cs typeface="Times New Roman" pitchFamily="18" charset="0"/>
              </a:rPr>
              <a:t>        </a:t>
            </a:r>
            <a:endParaRPr lang="ar-SA" sz="1800" b="1" dirty="0" smtClean="0"/>
          </a:p>
          <a:p>
            <a:pPr>
              <a:buNone/>
            </a:pPr>
            <a:endParaRPr lang="ar-SA" sz="1800" b="1" dirty="0" smtClean="0"/>
          </a:p>
          <a:p>
            <a:pPr>
              <a:buNone/>
            </a:pPr>
            <a:endParaRPr lang="ar-SA" sz="1800" b="1" dirty="0" smtClean="0"/>
          </a:p>
          <a:p>
            <a:pPr>
              <a:buNone/>
            </a:pPr>
            <a:r>
              <a:rPr lang="ar-SA" sz="1800" b="1" dirty="0" smtClean="0"/>
              <a:t>ويتضح من المعادلة أنه كلما زاد إحلال </a:t>
            </a:r>
            <a:r>
              <a:rPr lang="en-US" sz="1800" b="1" i="1" dirty="0" smtClean="0"/>
              <a:t>L</a:t>
            </a:r>
            <a:r>
              <a:rPr lang="ar-SA" sz="1800" b="1" dirty="0" smtClean="0"/>
              <a:t> محل </a:t>
            </a:r>
            <a:r>
              <a:rPr lang="en-US" sz="1800" b="1" i="1" dirty="0" smtClean="0"/>
              <a:t>K</a:t>
            </a:r>
            <a:r>
              <a:rPr lang="ar-SA" sz="1800" b="1" dirty="0" smtClean="0"/>
              <a:t> فإن </a:t>
            </a:r>
            <a:r>
              <a:rPr lang="en-US" sz="1800" b="1" i="1" dirty="0" smtClean="0"/>
              <a:t>MRTS</a:t>
            </a:r>
            <a:r>
              <a:rPr lang="en-US" sz="1800" b="1" i="1" baseline="-25000" dirty="0" smtClean="0"/>
              <a:t>LK</a:t>
            </a:r>
            <a:r>
              <a:rPr lang="ar-SA" sz="1800" b="1" dirty="0" smtClean="0"/>
              <a:t> يتناقص باستمرار.</a:t>
            </a:r>
            <a:endParaRPr lang="en-US" sz="1800" b="1" dirty="0" smtClean="0"/>
          </a:p>
          <a:p>
            <a:endParaRPr lang="ar-YE" sz="1800" b="1" dirty="0" smtClean="0"/>
          </a:p>
          <a:p>
            <a:pPr algn="l">
              <a:buFontTx/>
              <a:buNone/>
            </a:pPr>
            <a:r>
              <a:rPr lang="ar-YE" sz="1800" b="1" dirty="0" smtClean="0"/>
              <a:t>                                                                                                                                                          </a:t>
            </a:r>
          </a:p>
          <a:p>
            <a:pPr algn="l">
              <a:buFontTx/>
              <a:buNone/>
            </a:pPr>
            <a:endParaRPr lang="ar-YE" sz="1800" b="1" dirty="0" smtClean="0"/>
          </a:p>
          <a:p>
            <a:pPr>
              <a:buNone/>
            </a:pPr>
            <a:endParaRPr lang="ar-SA" sz="1800" b="1" dirty="0" smtClean="0"/>
          </a:p>
          <a:p>
            <a:pPr eaLnBrk="1" hangingPunct="1">
              <a:lnSpc>
                <a:spcPct val="140000"/>
              </a:lnSpc>
              <a:buFontTx/>
              <a:buNone/>
            </a:pPr>
            <a:endParaRPr lang="ar-SA" sz="1800" b="1" dirty="0" smtClean="0">
              <a:solidFill>
                <a:srgbClr val="9900CC"/>
              </a:solidFill>
            </a:endParaRPr>
          </a:p>
        </p:txBody>
      </p:sp>
      <p:graphicFrame>
        <p:nvGraphicFramePr>
          <p:cNvPr id="7170" name="Object 2" descr="Parchment"/>
          <p:cNvGraphicFramePr>
            <a:graphicFrameLocks noChangeAspect="1"/>
          </p:cNvGraphicFramePr>
          <p:nvPr/>
        </p:nvGraphicFramePr>
        <p:xfrm>
          <a:off x="809596" y="1527955"/>
          <a:ext cx="2357437" cy="571500"/>
        </p:xfrm>
        <a:graphic>
          <a:graphicData uri="http://schemas.openxmlformats.org/presentationml/2006/ole">
            <mc:AlternateContent xmlns:mc="http://schemas.openxmlformats.org/markup-compatibility/2006">
              <mc:Choice xmlns:v="urn:schemas-microsoft-com:vml" Requires="v">
                <p:oleObj spid="_x0000_s7188" name="معادلة" r:id="rId4" imgW="1206360" imgH="431640" progId="Equation.3">
                  <p:embed/>
                </p:oleObj>
              </mc:Choice>
              <mc:Fallback>
                <p:oleObj name="معادلة" r:id="rId4" imgW="1206360" imgH="43164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9596" y="1527955"/>
                        <a:ext cx="2357437"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1" name="Object 3" descr="Stationery"/>
          <p:cNvGraphicFramePr>
            <a:graphicFrameLocks noChangeAspect="1"/>
          </p:cNvGraphicFramePr>
          <p:nvPr/>
        </p:nvGraphicFramePr>
        <p:xfrm>
          <a:off x="1381100" y="2813839"/>
          <a:ext cx="2174875" cy="338137"/>
        </p:xfrm>
        <a:graphic>
          <a:graphicData uri="http://schemas.openxmlformats.org/presentationml/2006/ole">
            <mc:AlternateContent xmlns:mc="http://schemas.openxmlformats.org/markup-compatibility/2006">
              <mc:Choice xmlns:v="urn:schemas-microsoft-com:vml" Requires="v">
                <p:oleObj spid="_x0000_s7189" name="معادلة" r:id="rId6" imgW="711000" imgH="228600" progId="Equation.3">
                  <p:embed/>
                </p:oleObj>
              </mc:Choice>
              <mc:Fallback>
                <p:oleObj name="معادلة" r:id="rId6" imgW="711000" imgH="2286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81100" y="2813839"/>
                        <a:ext cx="2174875" cy="338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descr="Papyrus"/>
          <p:cNvGraphicFramePr>
            <a:graphicFrameLocks noChangeAspect="1"/>
          </p:cNvGraphicFramePr>
          <p:nvPr/>
        </p:nvGraphicFramePr>
        <p:xfrm>
          <a:off x="738158" y="4528351"/>
          <a:ext cx="3346450" cy="939800"/>
        </p:xfrm>
        <a:graphic>
          <a:graphicData uri="http://schemas.openxmlformats.org/presentationml/2006/ole">
            <mc:AlternateContent xmlns:mc="http://schemas.openxmlformats.org/markup-compatibility/2006">
              <mc:Choice xmlns:v="urn:schemas-microsoft-com:vml" Requires="v">
                <p:oleObj spid="_x0000_s7190" name="Equation" r:id="rId8" imgW="1206360" imgH="939600" progId="Equation.3">
                  <p:embed/>
                </p:oleObj>
              </mc:Choice>
              <mc:Fallback>
                <p:oleObj name="Equation" r:id="rId8" imgW="1206360" imgH="93960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8158" y="4528351"/>
                        <a:ext cx="334645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كائن 6"/>
          <p:cNvGraphicFramePr>
            <a:graphicFrameLocks noChangeAspect="1"/>
          </p:cNvGraphicFramePr>
          <p:nvPr/>
        </p:nvGraphicFramePr>
        <p:xfrm>
          <a:off x="6096008" y="1242203"/>
          <a:ext cx="139700" cy="190500"/>
        </p:xfrm>
        <a:graphic>
          <a:graphicData uri="http://schemas.openxmlformats.org/presentationml/2006/ole">
            <mc:AlternateContent xmlns:mc="http://schemas.openxmlformats.org/markup-compatibility/2006">
              <mc:Choice xmlns:v="urn:schemas-microsoft-com:vml" Requires="v">
                <p:oleObj spid="_x0000_s7191" name="معادلة" r:id="rId10" imgW="139680" imgH="190440" progId="Equation.3">
                  <p:embed/>
                </p:oleObj>
              </mc:Choice>
              <mc:Fallback>
                <p:oleObj name="معادلة" r:id="rId10" imgW="139680" imgH="19044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8" y="1242203"/>
                        <a:ext cx="1397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كائن 7"/>
          <p:cNvGraphicFramePr>
            <a:graphicFrameLocks noChangeAspect="1"/>
          </p:cNvGraphicFramePr>
          <p:nvPr/>
        </p:nvGraphicFramePr>
        <p:xfrm>
          <a:off x="5167314" y="2528087"/>
          <a:ext cx="469900" cy="228600"/>
        </p:xfrm>
        <a:graphic>
          <a:graphicData uri="http://schemas.openxmlformats.org/presentationml/2006/ole">
            <mc:AlternateContent xmlns:mc="http://schemas.openxmlformats.org/markup-compatibility/2006">
              <mc:Choice xmlns:v="urn:schemas-microsoft-com:vml" Requires="v">
                <p:oleObj spid="_x0000_s7192" name="معادلة" r:id="rId12" imgW="469800" imgH="228600" progId="Equation.3">
                  <p:embed/>
                </p:oleObj>
              </mc:Choice>
              <mc:Fallback>
                <p:oleObj name="معادلة" r:id="rId12" imgW="46980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67314" y="2528087"/>
                        <a:ext cx="4699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كائن 8"/>
          <p:cNvGraphicFramePr>
            <a:graphicFrameLocks noChangeAspect="1"/>
          </p:cNvGraphicFramePr>
          <p:nvPr/>
        </p:nvGraphicFramePr>
        <p:xfrm>
          <a:off x="2309794" y="2170897"/>
          <a:ext cx="177800" cy="228600"/>
        </p:xfrm>
        <a:graphic>
          <a:graphicData uri="http://schemas.openxmlformats.org/presentationml/2006/ole">
            <mc:AlternateContent xmlns:mc="http://schemas.openxmlformats.org/markup-compatibility/2006">
              <mc:Choice xmlns:v="urn:schemas-microsoft-com:vml" Requires="v">
                <p:oleObj spid="_x0000_s7193" name="معادلة" r:id="rId14" imgW="177480" imgH="228600" progId="Equation.3">
                  <p:embed/>
                </p:oleObj>
              </mc:Choice>
              <mc:Fallback>
                <p:oleObj name="معادلة" r:id="rId14" imgW="177480" imgH="228600" progId="Equation.3">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09794" y="2170897"/>
                        <a:ext cx="1778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0" name="عنصر نائب لرقم الشريحة 5"/>
          <p:cNvSpPr txBox="1">
            <a:spLocks noGrp="1"/>
          </p:cNvSpPr>
          <p:nvPr/>
        </p:nvSpPr>
        <p:spPr bwMode="auto">
          <a:xfrm>
            <a:off x="0" y="6553200"/>
            <a:ext cx="2376488" cy="503238"/>
          </a:xfrm>
          <a:prstGeom prst="rect">
            <a:avLst/>
          </a:prstGeom>
          <a:noFill/>
          <a:ln w="9525">
            <a:noFill/>
            <a:miter lim="800000"/>
            <a:headEnd/>
            <a:tailEnd/>
          </a:ln>
        </p:spPr>
        <p:txBody>
          <a:bodyPr lIns="55479" tIns="27740" rIns="55479" bIns="27740"/>
          <a:lstStyle/>
          <a:p>
            <a:pPr algn="l" defTabSz="555625"/>
            <a:fld id="{43959F94-FCA0-4523-8708-9D8F121F7407}" type="slidenum">
              <a:rPr lang="ar-SA" sz="1200"/>
              <a:pPr algn="l" defTabSz="555625"/>
              <a:t>9</a:t>
            </a:fld>
            <a:endParaRPr lang="en-US" sz="1200"/>
          </a:p>
        </p:txBody>
      </p:sp>
      <p:sp>
        <p:nvSpPr>
          <p:cNvPr id="55299" name="Rectangle 3"/>
          <p:cNvSpPr>
            <a:spLocks noGrp="1" noChangeArrowheads="1"/>
          </p:cNvSpPr>
          <p:nvPr>
            <p:ph idx="1"/>
          </p:nvPr>
        </p:nvSpPr>
        <p:spPr>
          <a:xfrm>
            <a:off x="166654" y="813576"/>
            <a:ext cx="9453594" cy="5715040"/>
          </a:xfrm>
          <a:solidFill>
            <a:srgbClr val="FFC000"/>
          </a:solidFill>
        </p:spPr>
        <p:txBody>
          <a:bodyPr lIns="55479" tIns="27740" rIns="55479" bIns="27740">
            <a:normAutofit/>
          </a:bodyPr>
          <a:lstStyle/>
          <a:p>
            <a:pPr>
              <a:buNone/>
            </a:pPr>
            <a:r>
              <a:rPr lang="en-US" sz="1600" b="1" dirty="0" smtClean="0"/>
              <a:t>-6</a:t>
            </a:r>
            <a:r>
              <a:rPr lang="ar-SA" sz="1600" b="1" dirty="0" smtClean="0"/>
              <a:t> </a:t>
            </a:r>
            <a:r>
              <a:rPr lang="ar-SA" sz="1600" b="1" dirty="0" smtClean="0">
                <a:latin typeface="Times New Roman" pitchFamily="18" charset="0"/>
                <a:cs typeface="Times New Roman" pitchFamily="18" charset="0"/>
              </a:rPr>
              <a:t>الدالة ليس لها نهاية عظمى ومن ثم ليس لها خطوط حرجة.</a:t>
            </a:r>
            <a:endParaRPr lang="en-US" sz="1600" b="1" dirty="0" smtClean="0">
              <a:latin typeface="Times New Roman" pitchFamily="18" charset="0"/>
              <a:cs typeface="Times New Roman" pitchFamily="18" charset="0"/>
            </a:endParaRPr>
          </a:p>
          <a:p>
            <a:pPr>
              <a:buNone/>
            </a:pPr>
            <a:r>
              <a:rPr lang="en-US" sz="1600" b="1" dirty="0" smtClean="0">
                <a:latin typeface="Times New Roman" pitchFamily="18" charset="0"/>
                <a:cs typeface="Times New Roman" pitchFamily="18" charset="0"/>
              </a:rPr>
              <a:t>7</a:t>
            </a:r>
            <a:r>
              <a:rPr lang="ar-YE" sz="1600" b="1" dirty="0" smtClean="0">
                <a:latin typeface="Times New Roman" pitchFamily="18" charset="0"/>
                <a:cs typeface="Times New Roman" pitchFamily="18" charset="0"/>
              </a:rPr>
              <a:t>- </a:t>
            </a:r>
            <a:r>
              <a:rPr lang="ar-SA" sz="1600" b="1" dirty="0" smtClean="0">
                <a:latin typeface="Times New Roman" pitchFamily="18" charset="0"/>
                <a:cs typeface="Times New Roman" pitchFamily="18" charset="0"/>
              </a:rPr>
              <a:t>يتوقف الأسلوب التقني (طريقة مزج الموارد) على النسبة    </a:t>
            </a:r>
            <a:r>
              <a:rPr lang="en-US" sz="1600" b="1" dirty="0" smtClean="0">
                <a:latin typeface="Times New Roman" pitchFamily="18" charset="0"/>
                <a:cs typeface="Times New Roman" pitchFamily="18" charset="0"/>
              </a:rPr>
              <a:t>                        </a:t>
            </a:r>
            <a:r>
              <a:rPr lang="ar-SA" sz="1600" b="1" dirty="0" smtClean="0">
                <a:latin typeface="Times New Roman" pitchFamily="18" charset="0"/>
                <a:cs typeface="Times New Roman" pitchFamily="18" charset="0"/>
              </a:rPr>
              <a:t>في المعادلة (</a:t>
            </a:r>
            <a:r>
              <a:rPr lang="en-US" sz="1600" b="1" dirty="0" smtClean="0">
                <a:latin typeface="Times New Roman" pitchFamily="18" charset="0"/>
                <a:cs typeface="Times New Roman" pitchFamily="18" charset="0"/>
              </a:rPr>
              <a:t>9-10</a:t>
            </a:r>
            <a:r>
              <a:rPr lang="ar-SA" sz="1600" b="1" dirty="0" smtClean="0">
                <a:latin typeface="Times New Roman" pitchFamily="18" charset="0"/>
                <a:cs typeface="Times New Roman" pitchFamily="18" charset="0"/>
              </a:rPr>
              <a:t>) فمع ثبات معامل عنصر رأس المال  فإن زيادة معامل العمالة (</a:t>
            </a:r>
            <a:r>
              <a:rPr lang="en-US" sz="1600" b="1" dirty="0" smtClean="0">
                <a:latin typeface="Times New Roman" pitchFamily="18" charset="0"/>
                <a:cs typeface="Times New Roman" pitchFamily="18" charset="0"/>
              </a:rPr>
              <a:t>              </a:t>
            </a:r>
            <a:r>
              <a:rPr lang="ar-SA" sz="1600" b="1" dirty="0" smtClean="0">
                <a:latin typeface="Times New Roman" pitchFamily="18" charset="0"/>
                <a:cs typeface="Times New Roman" pitchFamily="18" charset="0"/>
              </a:rPr>
              <a:t> ) تعني استخدام أسلوب تكثيف العمالة </a:t>
            </a:r>
            <a:r>
              <a:rPr lang="en-US" sz="1600" b="1" i="1" dirty="0" smtClean="0">
                <a:latin typeface="Times New Roman" pitchFamily="18" charset="0"/>
                <a:cs typeface="Times New Roman" pitchFamily="18" charset="0"/>
              </a:rPr>
              <a:t>Labour Intensive Technique</a:t>
            </a:r>
            <a:r>
              <a:rPr lang="ar-SA" sz="1600" b="1" dirty="0" smtClean="0">
                <a:latin typeface="Times New Roman" pitchFamily="18" charset="0"/>
                <a:cs typeface="Times New Roman" pitchFamily="18" charset="0"/>
              </a:rPr>
              <a:t> في الإنتاج على حساب الآلات أي بمعنى آخر استخدام قدر أكبر من العمالة والعكس إذا كانت قيمة </a:t>
            </a:r>
            <a:r>
              <a:rPr lang="en-US" sz="1600" b="1" dirty="0" smtClean="0">
                <a:latin typeface="Times New Roman" pitchFamily="18" charset="0"/>
                <a:cs typeface="Times New Roman" pitchFamily="18" charset="0"/>
              </a:rPr>
              <a:t>         </a:t>
            </a:r>
            <a:r>
              <a:rPr lang="ar-SA" sz="1600" b="1" dirty="0" smtClean="0">
                <a:latin typeface="Times New Roman" pitchFamily="18" charset="0"/>
                <a:cs typeface="Times New Roman" pitchFamily="18" charset="0"/>
              </a:rPr>
              <a:t> أكبر من قيمة </a:t>
            </a:r>
            <a:r>
              <a:rPr lang="en-US" sz="1600" b="1" dirty="0" smtClean="0">
                <a:latin typeface="Times New Roman" pitchFamily="18" charset="0"/>
                <a:cs typeface="Times New Roman" pitchFamily="18" charset="0"/>
              </a:rPr>
              <a:t>           </a:t>
            </a:r>
            <a:r>
              <a:rPr lang="ar-SA" sz="1600" b="1" dirty="0" smtClean="0">
                <a:latin typeface="Times New Roman" pitchFamily="18" charset="0"/>
                <a:cs typeface="Times New Roman" pitchFamily="18" charset="0"/>
              </a:rPr>
              <a:t> فإن استخدام إسلوب تكثيف رأس المال </a:t>
            </a:r>
            <a:r>
              <a:rPr lang="en-US" sz="1600" b="1" i="1" dirty="0" smtClean="0">
                <a:latin typeface="Times New Roman" pitchFamily="18" charset="0"/>
                <a:cs typeface="Times New Roman" pitchFamily="18" charset="0"/>
              </a:rPr>
              <a:t>Capital Intensive Technique</a:t>
            </a:r>
            <a:r>
              <a:rPr lang="ar-SA" sz="1600" b="1" dirty="0" smtClean="0">
                <a:latin typeface="Times New Roman" pitchFamily="18" charset="0"/>
                <a:cs typeface="Times New Roman" pitchFamily="18" charset="0"/>
              </a:rPr>
              <a:t> هو الأفضل للإنتاج. هذا وتجدر الإشارة إلى أن اختيار أي من الأسلوبين إنما يتوقف على أسعار هذين الموردين.</a:t>
            </a:r>
            <a:endParaRPr lang="en-US" sz="1600" b="1" dirty="0" smtClean="0">
              <a:latin typeface="Times New Roman" pitchFamily="18" charset="0"/>
              <a:cs typeface="Times New Roman" pitchFamily="18" charset="0"/>
            </a:endParaRPr>
          </a:p>
          <a:p>
            <a:pPr>
              <a:buNone/>
            </a:pPr>
            <a:r>
              <a:rPr lang="en-US" sz="1600" b="1" dirty="0" smtClean="0">
                <a:latin typeface="Times New Roman" pitchFamily="18" charset="0"/>
                <a:cs typeface="Times New Roman" pitchFamily="18" charset="0"/>
              </a:rPr>
              <a:t>8</a:t>
            </a:r>
            <a:r>
              <a:rPr lang="ar-YE" sz="1600" b="1" dirty="0" smtClean="0">
                <a:latin typeface="Times New Roman" pitchFamily="18" charset="0"/>
                <a:cs typeface="Times New Roman" pitchFamily="18" charset="0"/>
              </a:rPr>
              <a:t>- </a:t>
            </a:r>
            <a:r>
              <a:rPr lang="ar-YE" sz="1600" b="1" dirty="0" err="1" smtClean="0">
                <a:latin typeface="Times New Roman" pitchFamily="18" charset="0"/>
                <a:cs typeface="Times New Roman" pitchFamily="18" charset="0"/>
              </a:rPr>
              <a:t>ث</a:t>
            </a:r>
            <a:r>
              <a:rPr lang="ar-SA" sz="1600" b="1" dirty="0" smtClean="0">
                <a:latin typeface="Times New Roman" pitchFamily="18" charset="0"/>
                <a:cs typeface="Times New Roman" pitchFamily="18" charset="0"/>
              </a:rPr>
              <a:t>بات مرونة الإحلال ومساواتها للوحدة، تعرّف مرونة الإحلال </a:t>
            </a:r>
            <a:r>
              <a:rPr lang="en-US" sz="1600" b="1" i="1" dirty="0" smtClean="0">
                <a:latin typeface="Times New Roman" pitchFamily="18" charset="0"/>
                <a:cs typeface="Times New Roman" pitchFamily="18" charset="0"/>
              </a:rPr>
              <a:t>The Elasticity of Substitution </a:t>
            </a:r>
            <a:r>
              <a:rPr lang="ar-SA" sz="1600" b="1" dirty="0" smtClean="0">
                <a:latin typeface="Times New Roman" pitchFamily="18" charset="0"/>
                <a:cs typeface="Times New Roman" pitchFamily="18" charset="0"/>
              </a:rPr>
              <a:t>بأنها التغير النسبي في الموارد إلى التغير النسبي في معدل الإحلال الحدي أي أن:</a:t>
            </a:r>
            <a:endParaRPr lang="en-US" sz="1600" b="1" dirty="0" smtClean="0">
              <a:latin typeface="Times New Roman" pitchFamily="18" charset="0"/>
              <a:cs typeface="Times New Roman" pitchFamily="18" charset="0"/>
            </a:endParaRPr>
          </a:p>
          <a:p>
            <a:pPr>
              <a:buNone/>
            </a:pPr>
            <a:r>
              <a:rPr lang="en-US" sz="1600" b="1" i="1" dirty="0" smtClean="0">
                <a:latin typeface="Times New Roman" pitchFamily="18" charset="0"/>
                <a:cs typeface="Times New Roman" pitchFamily="18" charset="0"/>
              </a:rPr>
              <a:t>σ</a:t>
            </a:r>
            <a:r>
              <a:rPr lang="ar-SA" sz="1600" b="1" i="1" dirty="0" smtClean="0">
                <a:latin typeface="Times New Roman" pitchFamily="18" charset="0"/>
                <a:cs typeface="Times New Roman" pitchFamily="18" charset="0"/>
              </a:rPr>
              <a:t> = التغير النسبي في </a:t>
            </a:r>
            <a:r>
              <a:rPr lang="en-US" sz="1600" b="1" i="1" dirty="0" smtClean="0">
                <a:latin typeface="Times New Roman" pitchFamily="18" charset="0"/>
                <a:cs typeface="Times New Roman" pitchFamily="18" charset="0"/>
              </a:rPr>
              <a:t>/ K/L      </a:t>
            </a:r>
            <a:r>
              <a:rPr lang="ar-SA" sz="1600" b="1" i="1" dirty="0" smtClean="0">
                <a:latin typeface="Times New Roman" pitchFamily="18" charset="0"/>
                <a:cs typeface="Times New Roman" pitchFamily="18" charset="0"/>
              </a:rPr>
              <a:t>التغير النسبي في </a:t>
            </a:r>
            <a:r>
              <a:rPr lang="en-US" sz="1600" b="1" i="1" dirty="0" smtClean="0">
                <a:latin typeface="Times New Roman" pitchFamily="18" charset="0"/>
                <a:cs typeface="Times New Roman" pitchFamily="18" charset="0"/>
              </a:rPr>
              <a:t>MRTS</a:t>
            </a:r>
            <a:endParaRPr lang="en-US" sz="1600" b="1" dirty="0" smtClean="0">
              <a:latin typeface="Times New Roman" pitchFamily="18" charset="0"/>
              <a:cs typeface="Times New Roman" pitchFamily="18" charset="0"/>
            </a:endParaRPr>
          </a:p>
          <a:p>
            <a:pPr>
              <a:buNone/>
            </a:pPr>
            <a:r>
              <a:rPr lang="ar-SA" sz="1600" b="1" dirty="0" smtClean="0">
                <a:latin typeface="Times New Roman" pitchFamily="18" charset="0"/>
                <a:cs typeface="Times New Roman" pitchFamily="18" charset="0"/>
              </a:rPr>
              <a:t>حيث </a:t>
            </a:r>
            <a:r>
              <a:rPr lang="en-US" sz="1600" b="1" i="1" dirty="0" smtClean="0">
                <a:latin typeface="Times New Roman" pitchFamily="18" charset="0"/>
                <a:cs typeface="Times New Roman" pitchFamily="18" charset="0"/>
              </a:rPr>
              <a:t>σ</a:t>
            </a:r>
            <a:r>
              <a:rPr lang="ar-SA" sz="1600" b="1" dirty="0" smtClean="0">
                <a:latin typeface="Times New Roman" pitchFamily="18" charset="0"/>
                <a:cs typeface="Times New Roman" pitchFamily="18" charset="0"/>
              </a:rPr>
              <a:t> هي مرونة الإحلال، ولإثبات أن مرونة إحلال دالة </a:t>
            </a:r>
            <a:r>
              <a:rPr lang="en-US" sz="1600" b="1" i="1" dirty="0" smtClean="0">
                <a:latin typeface="Times New Roman" pitchFamily="18" charset="0"/>
                <a:cs typeface="Times New Roman" pitchFamily="18" charset="0"/>
              </a:rPr>
              <a:t>C-D</a:t>
            </a:r>
            <a:r>
              <a:rPr lang="ar-SA" sz="1600" b="1" dirty="0" smtClean="0">
                <a:latin typeface="Times New Roman" pitchFamily="18" charset="0"/>
                <a:cs typeface="Times New Roman" pitchFamily="18" charset="0"/>
              </a:rPr>
              <a:t> ثابتة ومساوية للوحدة فإن:</a:t>
            </a:r>
            <a:endParaRPr lang="en-US" sz="1600" b="1" dirty="0" smtClean="0">
              <a:latin typeface="Times New Roman" pitchFamily="18" charset="0"/>
              <a:cs typeface="Times New Roman" pitchFamily="18" charset="0"/>
            </a:endParaRPr>
          </a:p>
          <a:p>
            <a:pPr>
              <a:buNone/>
            </a:pPr>
            <a:r>
              <a:rPr lang="ar-SA" sz="1600" b="1" dirty="0" smtClean="0">
                <a:latin typeface="Times New Roman" pitchFamily="18" charset="0"/>
                <a:cs typeface="Times New Roman" pitchFamily="18" charset="0"/>
              </a:rPr>
              <a:t>		</a:t>
            </a:r>
            <a:r>
              <a:rPr lang="en-US" sz="1600" b="1" dirty="0" smtClean="0">
                <a:latin typeface="Times New Roman" pitchFamily="18" charset="0"/>
                <a:cs typeface="Times New Roman" pitchFamily="18" charset="0"/>
              </a:rPr>
              <a:t>        </a:t>
            </a:r>
          </a:p>
          <a:p>
            <a:pPr>
              <a:buNone/>
            </a:pPr>
            <a:endParaRPr lang="en-US" sz="1600" b="1" dirty="0" smtClean="0">
              <a:latin typeface="Times New Roman" pitchFamily="18" charset="0"/>
              <a:cs typeface="Times New Roman" pitchFamily="18" charset="0"/>
            </a:endParaRPr>
          </a:p>
          <a:p>
            <a:pPr>
              <a:buNone/>
            </a:pPr>
            <a:r>
              <a:rPr lang="en-US" sz="1600" b="1" dirty="0" smtClean="0">
                <a:latin typeface="Times New Roman" pitchFamily="18" charset="0"/>
                <a:cs typeface="Times New Roman" pitchFamily="18" charset="0"/>
              </a:rPr>
              <a:t>( 9-11)         </a:t>
            </a:r>
          </a:p>
          <a:p>
            <a:pPr>
              <a:buNone/>
            </a:pPr>
            <a:endParaRPr lang="en-US" sz="1600" b="1" dirty="0" smtClean="0">
              <a:latin typeface="Times New Roman" pitchFamily="18" charset="0"/>
              <a:cs typeface="Times New Roman" pitchFamily="18" charset="0"/>
            </a:endParaRPr>
          </a:p>
          <a:p>
            <a:pPr>
              <a:buNone/>
            </a:pPr>
            <a:endParaRPr lang="en-US" sz="1600" b="1" dirty="0" smtClean="0">
              <a:latin typeface="Times New Roman" pitchFamily="18" charset="0"/>
              <a:cs typeface="Times New Roman" pitchFamily="18" charset="0"/>
            </a:endParaRPr>
          </a:p>
          <a:p>
            <a:pPr>
              <a:buNone/>
            </a:pPr>
            <a:endParaRPr lang="en-US" sz="1600" b="1" dirty="0" smtClean="0">
              <a:latin typeface="Times New Roman" pitchFamily="18" charset="0"/>
              <a:cs typeface="Times New Roman" pitchFamily="18" charset="0"/>
            </a:endParaRPr>
          </a:p>
          <a:p>
            <a:pPr>
              <a:buNone/>
            </a:pPr>
            <a:r>
              <a:rPr lang="ar-SA" sz="1600" b="1" dirty="0" smtClean="0">
                <a:latin typeface="Times New Roman" pitchFamily="18" charset="0"/>
                <a:cs typeface="Times New Roman" pitchFamily="18" charset="0"/>
              </a:rPr>
              <a:t>مما يعني أن الممر التوسعي لدالة كوب-دوجلاس يكون خطاً مستقيماً كما هو موضح بالمعادلة التالية:</a:t>
            </a:r>
            <a:endParaRPr lang="en-US" sz="1600" b="1" dirty="0" smtClean="0">
              <a:latin typeface="Times New Roman" pitchFamily="18" charset="0"/>
              <a:cs typeface="Times New Roman" pitchFamily="18" charset="0"/>
            </a:endParaRPr>
          </a:p>
          <a:p>
            <a:pPr eaLnBrk="1" hangingPunct="1">
              <a:lnSpc>
                <a:spcPct val="140000"/>
              </a:lnSpc>
              <a:buFontTx/>
              <a:buNone/>
            </a:pPr>
            <a:endParaRPr lang="ar-SA" sz="1600" b="1" dirty="0" smtClean="0">
              <a:solidFill>
                <a:srgbClr val="9900CC"/>
              </a:solidFill>
              <a:latin typeface="Times New Roman" pitchFamily="18" charset="0"/>
              <a:cs typeface="Times New Roman" pitchFamily="18" charset="0"/>
            </a:endParaRPr>
          </a:p>
        </p:txBody>
      </p:sp>
      <p:graphicFrame>
        <p:nvGraphicFramePr>
          <p:cNvPr id="8194" name="Object 1" descr="Parchment"/>
          <p:cNvGraphicFramePr>
            <a:graphicFrameLocks noChangeAspect="1"/>
          </p:cNvGraphicFramePr>
          <p:nvPr/>
        </p:nvGraphicFramePr>
        <p:xfrm>
          <a:off x="4381496" y="1027889"/>
          <a:ext cx="1143008" cy="285752"/>
        </p:xfrm>
        <a:graphic>
          <a:graphicData uri="http://schemas.openxmlformats.org/presentationml/2006/ole">
            <mc:AlternateContent xmlns:mc="http://schemas.openxmlformats.org/markup-compatibility/2006">
              <mc:Choice xmlns:v="urn:schemas-microsoft-com:vml" Requires="v">
                <p:oleObj spid="_x0000_s8212" name="معادلة" r:id="rId4" imgW="228600" imgH="457200" progId="Equation.3">
                  <p:embed/>
                </p:oleObj>
              </mc:Choice>
              <mc:Fallback>
                <p:oleObj name="معادلة" r:id="rId4" imgW="228600" imgH="4572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1496" y="1027889"/>
                        <a:ext cx="1143008" cy="285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5" name="Object 2" descr="Water droplets"/>
          <p:cNvGraphicFramePr>
            <a:graphicFrameLocks noChangeAspect="1"/>
          </p:cNvGraphicFramePr>
          <p:nvPr/>
        </p:nvGraphicFramePr>
        <p:xfrm>
          <a:off x="380968" y="3742533"/>
          <a:ext cx="8075612" cy="1108075"/>
        </p:xfrm>
        <a:graphic>
          <a:graphicData uri="http://schemas.openxmlformats.org/presentationml/2006/ole">
            <mc:AlternateContent xmlns:mc="http://schemas.openxmlformats.org/markup-compatibility/2006">
              <mc:Choice xmlns:v="urn:schemas-microsoft-com:vml" Requires="v">
                <p:oleObj spid="_x0000_s8213" name="معادلة" r:id="rId6" imgW="2869920" imgH="1104840" progId="Equation.3">
                  <p:embed/>
                </p:oleObj>
              </mc:Choice>
              <mc:Fallback>
                <p:oleObj name="معادلة" r:id="rId6" imgW="2869920" imgH="110484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0968" y="3742533"/>
                        <a:ext cx="8075612" cy="110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3" descr="Parchment"/>
          <p:cNvGraphicFramePr>
            <a:graphicFrameLocks noChangeAspect="1"/>
          </p:cNvGraphicFramePr>
          <p:nvPr/>
        </p:nvGraphicFramePr>
        <p:xfrm>
          <a:off x="1309662" y="5671359"/>
          <a:ext cx="3622675" cy="471488"/>
        </p:xfrm>
        <a:graphic>
          <a:graphicData uri="http://schemas.openxmlformats.org/presentationml/2006/ole">
            <mc:AlternateContent xmlns:mc="http://schemas.openxmlformats.org/markup-compatibility/2006">
              <mc:Choice xmlns:v="urn:schemas-microsoft-com:vml" Requires="v">
                <p:oleObj spid="_x0000_s8214" name="Equation" r:id="rId8" imgW="1155600" imgH="431640" progId="Equation.3">
                  <p:embed/>
                </p:oleObj>
              </mc:Choice>
              <mc:Fallback>
                <p:oleObj name="Equation" r:id="rId8" imgW="1155600" imgH="431640" progId="Equation.3">
                  <p:embed/>
                  <p:pic>
                    <p:nvPicPr>
                      <p:cNvPr id="0"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9662" y="5671359"/>
                        <a:ext cx="3622675" cy="47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4" descr="Blue tissue paper"/>
          <p:cNvGraphicFramePr>
            <a:graphicFrameLocks noChangeAspect="1"/>
          </p:cNvGraphicFramePr>
          <p:nvPr/>
        </p:nvGraphicFramePr>
        <p:xfrm>
          <a:off x="7239016" y="1385079"/>
          <a:ext cx="500063" cy="214312"/>
        </p:xfrm>
        <a:graphic>
          <a:graphicData uri="http://schemas.openxmlformats.org/presentationml/2006/ole">
            <mc:AlternateContent xmlns:mc="http://schemas.openxmlformats.org/markup-compatibility/2006">
              <mc:Choice xmlns:v="urn:schemas-microsoft-com:vml" Requires="v">
                <p:oleObj spid="_x0000_s8215" name="Equation" r:id="rId10" imgW="215640" imgH="279360" progId="Equation.3">
                  <p:embed/>
                </p:oleObj>
              </mc:Choice>
              <mc:Fallback>
                <p:oleObj name="Equation" r:id="rId10" imgW="215640" imgH="279360" progId="Equation.3">
                  <p:embed/>
                  <p:pic>
                    <p:nvPicPr>
                      <p:cNvPr id="0"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239016" y="1385079"/>
                        <a:ext cx="500063"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5" descr="Parchment"/>
          <p:cNvGraphicFramePr>
            <a:graphicFrameLocks noChangeAspect="1"/>
          </p:cNvGraphicFramePr>
          <p:nvPr/>
        </p:nvGraphicFramePr>
        <p:xfrm>
          <a:off x="4452934" y="1599393"/>
          <a:ext cx="500063" cy="214313"/>
        </p:xfrm>
        <a:graphic>
          <a:graphicData uri="http://schemas.openxmlformats.org/presentationml/2006/ole">
            <mc:AlternateContent xmlns:mc="http://schemas.openxmlformats.org/markup-compatibility/2006">
              <mc:Choice xmlns:v="urn:schemas-microsoft-com:vml" Requires="v">
                <p:oleObj spid="_x0000_s8216" name="Equation" r:id="rId12" imgW="190440" imgH="241200" progId="Equation.3">
                  <p:embed/>
                </p:oleObj>
              </mc:Choice>
              <mc:Fallback>
                <p:oleObj name="Equation" r:id="rId12" imgW="190440" imgH="241200" progId="Equation.3">
                  <p:embed/>
                  <p:pic>
                    <p:nvPicPr>
                      <p:cNvPr id="0"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52934" y="1599393"/>
                        <a:ext cx="50006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6" descr="Pink tissue paper"/>
          <p:cNvGraphicFramePr>
            <a:graphicFrameLocks noChangeAspect="1"/>
          </p:cNvGraphicFramePr>
          <p:nvPr/>
        </p:nvGraphicFramePr>
        <p:xfrm>
          <a:off x="3024174" y="1599393"/>
          <a:ext cx="500062" cy="279400"/>
        </p:xfrm>
        <a:graphic>
          <a:graphicData uri="http://schemas.openxmlformats.org/presentationml/2006/ole">
            <mc:AlternateContent xmlns:mc="http://schemas.openxmlformats.org/markup-compatibility/2006">
              <mc:Choice xmlns:v="urn:schemas-microsoft-com:vml" Requires="v">
                <p:oleObj spid="_x0000_s8217" name="Equation" r:id="rId14" imgW="215640" imgH="279360" progId="Equation.3">
                  <p:embed/>
                </p:oleObj>
              </mc:Choice>
              <mc:Fallback>
                <p:oleObj name="Equation" r:id="rId14" imgW="215640" imgH="279360" progId="Equation.3">
                  <p:embed/>
                  <p:pic>
                    <p:nvPicPr>
                      <p:cNvPr id="0"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24174" y="1599393"/>
                        <a:ext cx="500062"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D6718BBB4F10E548AC32718477C82CC7" ma:contentTypeVersion="0" ma:contentTypeDescription="إنشاء مستند جديد." ma:contentTypeScope="" ma:versionID="72f176048775278930700352a8ddab7b">
  <xsd:schema xmlns:xsd="http://www.w3.org/2001/XMLSchema" xmlns:xs="http://www.w3.org/2001/XMLSchema" xmlns:p="http://schemas.microsoft.com/office/2006/metadata/properties" targetNamespace="http://schemas.microsoft.com/office/2006/metadata/properties" ma:root="true" ma:fieldsID="408d163d59f9091e438e5ec8852a4fa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36B80DF-9BB3-4710-B032-CEDC97B48419}"/>
</file>

<file path=customXml/itemProps2.xml><?xml version="1.0" encoding="utf-8"?>
<ds:datastoreItem xmlns:ds="http://schemas.openxmlformats.org/officeDocument/2006/customXml" ds:itemID="{1DCD74C1-DA5B-4971-ABBA-9B9FFC412614}"/>
</file>

<file path=customXml/itemProps3.xml><?xml version="1.0" encoding="utf-8"?>
<ds:datastoreItem xmlns:ds="http://schemas.openxmlformats.org/officeDocument/2006/customXml" ds:itemID="{678E9641-011C-4CE4-84F8-298CE16D39EA}"/>
</file>

<file path=docProps/app.xml><?xml version="1.0" encoding="utf-8"?>
<Properties xmlns="http://schemas.openxmlformats.org/officeDocument/2006/extended-properties" xmlns:vt="http://schemas.openxmlformats.org/officeDocument/2006/docPropsVTypes">
  <Template>Flow</Template>
  <TotalTime>11606</TotalTime>
  <Words>2195</Words>
  <Application>Microsoft Office PowerPoint</Application>
  <PresentationFormat>Custom</PresentationFormat>
  <Paragraphs>469</Paragraphs>
  <Slides>30</Slides>
  <Notes>30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3" baseType="lpstr">
      <vt:lpstr>Flow</vt:lpstr>
      <vt:lpstr>Equation</vt:lpstr>
      <vt:lpstr>معادلة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KAAU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كيف تتجنب الفشل في المؤسسات الصغيرة</dc:title>
  <dc:creator>Dr. Bothaina Jamjoom</dc:creator>
  <cp:lastModifiedBy>Bader A. Sufyan</cp:lastModifiedBy>
  <cp:revision>405</cp:revision>
  <dcterms:created xsi:type="dcterms:W3CDTF">2003-03-30T11:34:36Z</dcterms:created>
  <dcterms:modified xsi:type="dcterms:W3CDTF">2012-07-01T10:29:18Z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0x010100D6718BBB4F10E548AC32718477C82CC7</vt:lpwstr>
  </property>
</Properties>
</file>